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674" r:id="rId2"/>
  </p:sldMasterIdLst>
  <p:notesMasterIdLst>
    <p:notesMasterId r:id="rId30"/>
  </p:notesMasterIdLst>
  <p:sldIdLst>
    <p:sldId id="257" r:id="rId3"/>
    <p:sldId id="259" r:id="rId4"/>
    <p:sldId id="283"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4" r:id="rId19"/>
    <p:sldId id="285" r:id="rId20"/>
    <p:sldId id="273" r:id="rId21"/>
    <p:sldId id="274" r:id="rId22"/>
    <p:sldId id="275" r:id="rId23"/>
    <p:sldId id="277" r:id="rId24"/>
    <p:sldId id="278" r:id="rId25"/>
    <p:sldId id="279" r:id="rId26"/>
    <p:sldId id="280" r:id="rId27"/>
    <p:sldId id="281" r:id="rId28"/>
    <p:sldId id="282"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hv4ivrL7caoTGAJnXNJWAYR/Rb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CCCC"/>
  </p:clrMru>
</p:presentationPr>
</file>

<file path=ppt/tableStyles.xml><?xml version="1.0" encoding="utf-8"?>
<a:tblStyleLst xmlns:a="http://schemas.openxmlformats.org/drawingml/2006/main" def="{BF8BE933-DF2D-4E3C-B2A7-C64321B6B30A}">
  <a:tblStyle styleId="{BF8BE933-DF2D-4E3C-B2A7-C64321B6B30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4" name="Google Shape;33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12:notes"/>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400"/>
                <a:buFont typeface="Arial"/>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4" name="Google Shape;35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06EECB99-4981-4C47-8D6F-40ABC41C88A3}" type="slidenum">
              <a:rPr lang="en-US" smtClean="0"/>
              <a:pPr/>
              <a:t>17</a:t>
            </a:fld>
            <a:endParaRPr lang="en-US"/>
          </a:p>
        </p:txBody>
      </p:sp>
    </p:spTree>
    <p:extLst>
      <p:ext uri="{BB962C8B-B14F-4D97-AF65-F5344CB8AC3E}">
        <p14:creationId xmlns:p14="http://schemas.microsoft.com/office/powerpoint/2010/main" xmlns="" val="165568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3" name="Google Shape;51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3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5"/>
        <p:cNvGrpSpPr/>
        <p:nvPr/>
      </p:nvGrpSpPr>
      <p:grpSpPr>
        <a:xfrm>
          <a:off x="0" y="0"/>
          <a:ext cx="0" cy="0"/>
          <a:chOff x="0" y="0"/>
          <a:chExt cx="0" cy="0"/>
        </a:xfrm>
      </p:grpSpPr>
      <p:sp>
        <p:nvSpPr>
          <p:cNvPr id="156" name="Google Shape;156;p52"/>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7" name="Google Shape;157;p52"/>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5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5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1"/>
        <p:cNvGrpSpPr/>
        <p:nvPr/>
      </p:nvGrpSpPr>
      <p:grpSpPr>
        <a:xfrm>
          <a:off x="0" y="0"/>
          <a:ext cx="0" cy="0"/>
          <a:chOff x="0" y="0"/>
          <a:chExt cx="0" cy="0"/>
        </a:xfrm>
      </p:grpSpPr>
      <p:sp>
        <p:nvSpPr>
          <p:cNvPr id="162" name="Google Shape;162;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3" name="Google Shape;163;p5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4" name="Google Shape;164;p5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5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5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3"/>
        <p:cNvGrpSpPr/>
        <p:nvPr/>
      </p:nvGrpSpPr>
      <p:grpSpPr>
        <a:xfrm>
          <a:off x="0" y="0"/>
          <a:ext cx="0" cy="0"/>
          <a:chOff x="0" y="0"/>
          <a:chExt cx="0" cy="0"/>
        </a:xfrm>
      </p:grpSpPr>
      <p:sp>
        <p:nvSpPr>
          <p:cNvPr id="174" name="Google Shape;174;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5" name="Google Shape;175;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9"/>
        <p:cNvGrpSpPr/>
        <p:nvPr/>
      </p:nvGrpSpPr>
      <p:grpSpPr>
        <a:xfrm>
          <a:off x="0" y="0"/>
          <a:ext cx="0" cy="0"/>
          <a:chOff x="0" y="0"/>
          <a:chExt cx="0" cy="0"/>
        </a:xfrm>
      </p:grpSpPr>
      <p:sp>
        <p:nvSpPr>
          <p:cNvPr id="180" name="Google Shape;180;p5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1" name="Google Shape;181;p56"/>
          <p:cNvSpPr txBox="1">
            <a:spLocks noGrp="1"/>
          </p:cNvSpPr>
          <p:nvPr>
            <p:ph type="body" idx="1"/>
          </p:nvPr>
        </p:nvSpPr>
        <p:spPr>
          <a:xfrm rot="5400000">
            <a:off x="3920332" y="-1256506"/>
            <a:ext cx="4351337"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5"/>
        <p:cNvGrpSpPr/>
        <p:nvPr/>
      </p:nvGrpSpPr>
      <p:grpSpPr>
        <a:xfrm>
          <a:off x="0" y="0"/>
          <a:ext cx="0" cy="0"/>
          <a:chOff x="0" y="0"/>
          <a:chExt cx="0" cy="0"/>
        </a:xfrm>
      </p:grpSpPr>
      <p:sp>
        <p:nvSpPr>
          <p:cNvPr id="186" name="Google Shape;186;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7" name="Google Shape;187;p5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88" name="Google Shape;188;p5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9" name="Google Shape;18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2"/>
        <p:cNvGrpSpPr/>
        <p:nvPr/>
      </p:nvGrpSpPr>
      <p:grpSpPr>
        <a:xfrm>
          <a:off x="0" y="0"/>
          <a:ext cx="0" cy="0"/>
          <a:chOff x="0" y="0"/>
          <a:chExt cx="0" cy="0"/>
        </a:xfrm>
      </p:grpSpPr>
      <p:sp>
        <p:nvSpPr>
          <p:cNvPr id="193" name="Google Shape;193;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4" name="Google Shape;194;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5" name="Google Shape;195;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6" name="Google Shape;19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9"/>
        <p:cNvGrpSpPr/>
        <p:nvPr/>
      </p:nvGrpSpPr>
      <p:grpSpPr>
        <a:xfrm>
          <a:off x="0" y="0"/>
          <a:ext cx="0" cy="0"/>
          <a:chOff x="0" y="0"/>
          <a:chExt cx="0" cy="0"/>
        </a:xfrm>
      </p:grpSpPr>
      <p:sp>
        <p:nvSpPr>
          <p:cNvPr id="200" name="Google Shape;200;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3"/>
        <p:cNvGrpSpPr/>
        <p:nvPr/>
      </p:nvGrpSpPr>
      <p:grpSpPr>
        <a:xfrm>
          <a:off x="0" y="0"/>
          <a:ext cx="0" cy="0"/>
          <a:chOff x="0" y="0"/>
          <a:chExt cx="0" cy="0"/>
        </a:xfrm>
      </p:grpSpPr>
      <p:sp>
        <p:nvSpPr>
          <p:cNvPr id="204" name="Google Shape;204;p6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5" name="Google Shape;20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8"/>
        <p:cNvGrpSpPr/>
        <p:nvPr/>
      </p:nvGrpSpPr>
      <p:grpSpPr>
        <a:xfrm>
          <a:off x="0" y="0"/>
          <a:ext cx="0" cy="0"/>
          <a:chOff x="0" y="0"/>
          <a:chExt cx="0" cy="0"/>
        </a:xfrm>
      </p:grpSpPr>
      <p:sp>
        <p:nvSpPr>
          <p:cNvPr id="209" name="Google Shape;209;p6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0" name="Google Shape;210;p6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1" name="Google Shape;211;p6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6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3" name="Google Shape;213;p6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7"/>
        <p:cNvGrpSpPr/>
        <p:nvPr/>
      </p:nvGrpSpPr>
      <p:grpSpPr>
        <a:xfrm>
          <a:off x="0" y="0"/>
          <a:ext cx="0" cy="0"/>
          <a:chOff x="0" y="0"/>
          <a:chExt cx="0" cy="0"/>
        </a:xfrm>
      </p:grpSpPr>
      <p:sp>
        <p:nvSpPr>
          <p:cNvPr id="218" name="Google Shape;218;p6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9" name="Google Shape;219;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6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44"/>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4" name="Google Shape;104;p44"/>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4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4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4"/>
        <p:cNvGrpSpPr/>
        <p:nvPr/>
      </p:nvGrpSpPr>
      <p:grpSpPr>
        <a:xfrm>
          <a:off x="0" y="0"/>
          <a:ext cx="0" cy="0"/>
          <a:chOff x="0" y="0"/>
          <a:chExt cx="0" cy="0"/>
        </a:xfrm>
      </p:grpSpPr>
      <p:sp>
        <p:nvSpPr>
          <p:cNvPr id="225" name="Google Shape;225;p6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6" name="Google Shape;226;p6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27" name="Google Shape;227;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0"/>
        <p:cNvGrpSpPr/>
        <p:nvPr/>
      </p:nvGrpSpPr>
      <p:grpSpPr>
        <a:xfrm>
          <a:off x="0" y="0"/>
          <a:ext cx="0" cy="0"/>
          <a:chOff x="0" y="0"/>
          <a:chExt cx="0" cy="0"/>
        </a:xfrm>
      </p:grpSpPr>
      <p:sp>
        <p:nvSpPr>
          <p:cNvPr id="231" name="Google Shape;231;p6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2" name="Google Shape;232;p6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3" name="Google Shape;233;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31"/>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1"/>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1"/>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1"/>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45"/>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0" name="Google Shape;110;p45"/>
          <p:cNvSpPr txBox="1">
            <a:spLocks noGrp="1"/>
          </p:cNvSpPr>
          <p:nvPr>
            <p:ph type="body" idx="1"/>
          </p:nvPr>
        </p:nvSpPr>
        <p:spPr>
          <a:xfrm rot="5400000">
            <a:off x="3833019" y="-1623219"/>
            <a:ext cx="4525962"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4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4"/>
        <p:cNvGrpSpPr/>
        <p:nvPr/>
      </p:nvGrpSpPr>
      <p:grpSpPr>
        <a:xfrm>
          <a:off x="0" y="0"/>
          <a:ext cx="0" cy="0"/>
          <a:chOff x="0" y="0"/>
          <a:chExt cx="0" cy="0"/>
        </a:xfrm>
      </p:grpSpPr>
      <p:sp>
        <p:nvSpPr>
          <p:cNvPr id="115" name="Google Shape;115;p46"/>
          <p:cNvSpPr txBox="1">
            <a:spLocks noGrp="1"/>
          </p:cNvSpPr>
          <p:nvPr>
            <p:ph type="title"/>
          </p:nvPr>
        </p:nvSpPr>
        <p:spPr>
          <a:xfrm>
            <a:off x="840318" y="457200"/>
            <a:ext cx="3932767"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6" name="Google Shape;116;p46"/>
          <p:cNvSpPr>
            <a:spLocks noGrp="1"/>
          </p:cNvSpPr>
          <p:nvPr>
            <p:ph type="pic" idx="2"/>
          </p:nvPr>
        </p:nvSpPr>
        <p:spPr>
          <a:xfrm>
            <a:off x="5183717" y="987426"/>
            <a:ext cx="617220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17" name="Google Shape;117;p46"/>
          <p:cNvSpPr txBox="1">
            <a:spLocks noGrp="1"/>
          </p:cNvSpPr>
          <p:nvPr>
            <p:ph type="body" idx="1"/>
          </p:nvPr>
        </p:nvSpPr>
        <p:spPr>
          <a:xfrm>
            <a:off x="840318" y="2057400"/>
            <a:ext cx="3932767"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8" name="Google Shape;118;p4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4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4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p47"/>
          <p:cNvSpPr txBox="1">
            <a:spLocks noGrp="1"/>
          </p:cNvSpPr>
          <p:nvPr>
            <p:ph type="title"/>
          </p:nvPr>
        </p:nvSpPr>
        <p:spPr>
          <a:xfrm>
            <a:off x="840318" y="457200"/>
            <a:ext cx="3932767"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3" name="Google Shape;123;p47"/>
          <p:cNvSpPr txBox="1">
            <a:spLocks noGrp="1"/>
          </p:cNvSpPr>
          <p:nvPr>
            <p:ph type="body" idx="1"/>
          </p:nvPr>
        </p:nvSpPr>
        <p:spPr>
          <a:xfrm>
            <a:off x="5183717" y="987426"/>
            <a:ext cx="617220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4" name="Google Shape;124;p47"/>
          <p:cNvSpPr txBox="1">
            <a:spLocks noGrp="1"/>
          </p:cNvSpPr>
          <p:nvPr>
            <p:ph type="body" idx="2"/>
          </p:nvPr>
        </p:nvSpPr>
        <p:spPr>
          <a:xfrm>
            <a:off x="840318" y="2057400"/>
            <a:ext cx="3932767"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5" name="Google Shape;125;p4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48"/>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0" name="Google Shape;130;p4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3"/>
        <p:cNvGrpSpPr/>
        <p:nvPr/>
      </p:nvGrpSpPr>
      <p:grpSpPr>
        <a:xfrm>
          <a:off x="0" y="0"/>
          <a:ext cx="0" cy="0"/>
          <a:chOff x="0" y="0"/>
          <a:chExt cx="0" cy="0"/>
        </a:xfrm>
      </p:grpSpPr>
      <p:sp>
        <p:nvSpPr>
          <p:cNvPr id="134" name="Google Shape;134;p49"/>
          <p:cNvSpPr txBox="1">
            <a:spLocks noGrp="1"/>
          </p:cNvSpPr>
          <p:nvPr>
            <p:ph type="title"/>
          </p:nvPr>
        </p:nvSpPr>
        <p:spPr>
          <a:xfrm>
            <a:off x="840317" y="365126"/>
            <a:ext cx="10515600" cy="1325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5" name="Google Shape;135;p49"/>
          <p:cNvSpPr txBox="1">
            <a:spLocks noGrp="1"/>
          </p:cNvSpPr>
          <p:nvPr>
            <p:ph type="body" idx="1"/>
          </p:nvPr>
        </p:nvSpPr>
        <p:spPr>
          <a:xfrm>
            <a:off x="840318" y="1681163"/>
            <a:ext cx="5158316"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6" name="Google Shape;136;p49"/>
          <p:cNvSpPr txBox="1">
            <a:spLocks noGrp="1"/>
          </p:cNvSpPr>
          <p:nvPr>
            <p:ph type="body" idx="2"/>
          </p:nvPr>
        </p:nvSpPr>
        <p:spPr>
          <a:xfrm>
            <a:off x="840318" y="2505075"/>
            <a:ext cx="5158316"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9"/>
          <p:cNvSpPr txBox="1">
            <a:spLocks noGrp="1"/>
          </p:cNvSpPr>
          <p:nvPr>
            <p:ph type="body" idx="3"/>
          </p:nvPr>
        </p:nvSpPr>
        <p:spPr>
          <a:xfrm>
            <a:off x="6172200" y="1681163"/>
            <a:ext cx="518371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8" name="Google Shape;138;p49"/>
          <p:cNvSpPr txBox="1">
            <a:spLocks noGrp="1"/>
          </p:cNvSpPr>
          <p:nvPr>
            <p:ph type="body" idx="4"/>
          </p:nvPr>
        </p:nvSpPr>
        <p:spPr>
          <a:xfrm>
            <a:off x="6172200" y="2505075"/>
            <a:ext cx="518371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4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4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4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2"/>
        <p:cNvGrpSpPr/>
        <p:nvPr/>
      </p:nvGrpSpPr>
      <p:grpSpPr>
        <a:xfrm>
          <a:off x="0" y="0"/>
          <a:ext cx="0" cy="0"/>
          <a:chOff x="0" y="0"/>
          <a:chExt cx="0" cy="0"/>
        </a:xfrm>
      </p:grpSpPr>
      <p:sp>
        <p:nvSpPr>
          <p:cNvPr id="143" name="Google Shape;143;p50"/>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4" name="Google Shape;144;p50"/>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0"/>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5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5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9"/>
        <p:cNvGrpSpPr/>
        <p:nvPr/>
      </p:nvGrpSpPr>
      <p:grpSpPr>
        <a:xfrm>
          <a:off x="0" y="0"/>
          <a:ext cx="0" cy="0"/>
          <a:chOff x="0" y="0"/>
          <a:chExt cx="0" cy="0"/>
        </a:xfrm>
      </p:grpSpPr>
      <p:sp>
        <p:nvSpPr>
          <p:cNvPr id="150" name="Google Shape;150;p51"/>
          <p:cNvSpPr txBox="1">
            <a:spLocks noGrp="1"/>
          </p:cNvSpPr>
          <p:nvPr>
            <p:ph type="title"/>
          </p:nvPr>
        </p:nvSpPr>
        <p:spPr>
          <a:xfrm>
            <a:off x="831851" y="1709739"/>
            <a:ext cx="10515600" cy="285273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1" name="Google Shape;151;p51"/>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Font typeface="Arial"/>
              <a:buNone/>
              <a:defRPr sz="2400"/>
            </a:lvl1pPr>
            <a:lvl2pPr marL="914400" lvl="1" indent="-228600" algn="l">
              <a:spcBef>
                <a:spcPts val="400"/>
              </a:spcBef>
              <a:spcAft>
                <a:spcPts val="0"/>
              </a:spcAft>
              <a:buClr>
                <a:schemeClr val="dk1"/>
              </a:buClr>
              <a:buSzPts val="2000"/>
              <a:buFont typeface="Arial"/>
              <a:buNone/>
              <a:defRPr sz="2000"/>
            </a:lvl2pPr>
            <a:lvl3pPr marL="1371600" lvl="2" indent="-228600" algn="l">
              <a:spcBef>
                <a:spcPts val="360"/>
              </a:spcBef>
              <a:spcAft>
                <a:spcPts val="0"/>
              </a:spcAft>
              <a:buClr>
                <a:schemeClr val="dk1"/>
              </a:buClr>
              <a:buSzPts val="1800"/>
              <a:buFont typeface="Arial"/>
              <a:buNone/>
              <a:defRPr sz="1800"/>
            </a:lvl3pPr>
            <a:lvl4pPr marL="1828800" lvl="3" indent="-228600" algn="l">
              <a:spcBef>
                <a:spcPts val="320"/>
              </a:spcBef>
              <a:spcAft>
                <a:spcPts val="0"/>
              </a:spcAft>
              <a:buClr>
                <a:schemeClr val="dk1"/>
              </a:buClr>
              <a:buSzPts val="1600"/>
              <a:buFont typeface="Arial"/>
              <a:buNone/>
              <a:defRPr sz="1600"/>
            </a:lvl4pPr>
            <a:lvl5pPr marL="2286000" lvl="4" indent="-228600" algn="l">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152" name="Google Shape;152;p5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5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5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32"/>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94" name="Google Shape;94;p32"/>
          <p:cNvSpPr txBox="1">
            <a:spLocks noGrp="1"/>
          </p:cNvSpPr>
          <p:nvPr>
            <p:ph type="body" idx="1"/>
          </p:nvPr>
        </p:nvSpPr>
        <p:spPr>
          <a:xfrm>
            <a:off x="609600" y="1600200"/>
            <a:ext cx="109728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5" name="Google Shape;95;p3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6" name="Google Shape;96;p3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7" name="Google Shape;97;p3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5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9" name="Google Shape;169;p54"/>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0" name="Google Shape;17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1" name="Google Shape;17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2" name="Google Shape;17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12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21.xml"/><Relationship Id="rId16"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2" descr="50+ Mẫu background powerpoint đẹp cho bài thuyết trình"/>
          <p:cNvPicPr preferRelativeResize="0"/>
          <p:nvPr/>
        </p:nvPicPr>
        <p:blipFill rotWithShape="1">
          <a:blip r:embed="rId3"/>
          <a:srcRect/>
          <a:stretch/>
        </p:blipFill>
        <p:spPr>
          <a:xfrm>
            <a:off x="0" y="-79375"/>
            <a:ext cx="12192000" cy="6937375"/>
          </a:xfrm>
          <a:prstGeom prst="rect">
            <a:avLst/>
          </a:prstGeom>
          <a:solidFill>
            <a:srgbClr val="FF99FF"/>
          </a:solidFill>
          <a:ln w="12700" cap="flat" cmpd="sng">
            <a:solidFill>
              <a:schemeClr val="lt1"/>
            </a:solidFill>
            <a:prstDash val="solid"/>
            <a:miter lim="800000"/>
            <a:headEnd type="none" w="sm" len="sm"/>
            <a:tailEnd type="none" w="sm" len="sm"/>
          </a:ln>
        </p:spPr>
      </p:pic>
      <p:sp>
        <p:nvSpPr>
          <p:cNvPr id="259" name="Google Shape;259;p2"/>
          <p:cNvSpPr/>
          <p:nvPr/>
        </p:nvSpPr>
        <p:spPr>
          <a:xfrm>
            <a:off x="3740438" y="483870"/>
            <a:ext cx="7521922" cy="1238905"/>
          </a:xfrm>
          <a:prstGeom prst="rect">
            <a:avLst/>
          </a:prstGeom>
        </p:spPr>
        <p:txBody>
          <a:bodyPr>
            <a:prstTxWarp prst="textPlain">
              <a:avLst/>
            </a:prstTxWarp>
          </a:bodyPr>
          <a:lstStyle/>
          <a:p>
            <a:pPr lvl="0" algn="ctr"/>
            <a:r>
              <a:rPr b="1" i="0">
                <a:ln>
                  <a:noFill/>
                </a:ln>
                <a:noFill/>
                <a:latin typeface="Times New Roman"/>
              </a:rPr>
              <a:t>THEO DÒNG LỊCH SỬ</a:t>
            </a:r>
          </a:p>
        </p:txBody>
      </p:sp>
      <p:sp>
        <p:nvSpPr>
          <p:cNvPr id="260" name="Google Shape;260;p2"/>
          <p:cNvSpPr/>
          <p:nvPr/>
        </p:nvSpPr>
        <p:spPr>
          <a:xfrm>
            <a:off x="528637" y="2363787"/>
            <a:ext cx="966787" cy="893762"/>
          </a:xfrm>
          <a:prstGeom prst="diamond">
            <a:avLst/>
          </a:prstGeom>
          <a:solidFill>
            <a:srgbClr val="FFCCF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0000"/>
              </a:buClr>
              <a:buSzPts val="2800"/>
            </a:pPr>
            <a:r>
              <a:rPr lang="en-US" sz="2800" b="1" smtClean="0">
                <a:solidFill>
                  <a:schemeClr val="tx1">
                    <a:lumMod val="95000"/>
                    <a:lumOff val="5000"/>
                  </a:schemeClr>
                </a:solidFill>
                <a:latin typeface="Times New Roman"/>
                <a:ea typeface="Times New Roman"/>
                <a:cs typeface="Times New Roman"/>
                <a:sym typeface="Times New Roman"/>
              </a:rPr>
              <a:t>1</a:t>
            </a:r>
          </a:p>
        </p:txBody>
      </p:sp>
      <p:sp>
        <p:nvSpPr>
          <p:cNvPr id="261" name="Google Shape;261;p2"/>
          <p:cNvSpPr txBox="1"/>
          <p:nvPr/>
        </p:nvSpPr>
        <p:spPr>
          <a:xfrm>
            <a:off x="1738312" y="2441575"/>
            <a:ext cx="9620250" cy="738187"/>
          </a:xfrm>
          <a:prstGeom prst="rect">
            <a:avLst/>
          </a:prstGeom>
          <a:solidFill>
            <a:srgbClr val="FFCCF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strike="noStrike" cap="none">
                <a:solidFill>
                  <a:schemeClr val="tx1">
                    <a:lumMod val="95000"/>
                    <a:lumOff val="5000"/>
                  </a:schemeClr>
                </a:solidFill>
                <a:latin typeface="Times New Roman"/>
                <a:ea typeface="Times New Roman"/>
                <a:cs typeface="Times New Roman"/>
                <a:sym typeface="Times New Roman"/>
              </a:rPr>
              <a:t>THEO DẤU CHÂN NGƯỜI</a:t>
            </a:r>
            <a:endParaRPr>
              <a:solidFill>
                <a:schemeClr val="tx1">
                  <a:lumMod val="95000"/>
                  <a:lumOff val="5000"/>
                </a:schemeClr>
              </a:solidFill>
            </a:endParaRPr>
          </a:p>
        </p:txBody>
      </p:sp>
      <p:sp>
        <p:nvSpPr>
          <p:cNvPr id="262" name="Google Shape;262;p2"/>
          <p:cNvSpPr/>
          <p:nvPr/>
        </p:nvSpPr>
        <p:spPr>
          <a:xfrm>
            <a:off x="528637" y="3389312"/>
            <a:ext cx="966787" cy="893762"/>
          </a:xfrm>
          <a:prstGeom prst="diamond">
            <a:avLst/>
          </a:prstGeom>
          <a:solidFill>
            <a:srgbClr val="FF99F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a:buClr>
                <a:srgbClr val="FF0000"/>
              </a:buClr>
              <a:buSzPts val="2800"/>
              <a:buFont typeface="Arial"/>
              <a:buNone/>
            </a:pPr>
            <a:r>
              <a:rPr lang="en-US" sz="2800" b="1" smtClean="0">
                <a:solidFill>
                  <a:schemeClr val="tx1">
                    <a:lumMod val="95000"/>
                    <a:lumOff val="5000"/>
                  </a:schemeClr>
                </a:solidFill>
                <a:latin typeface="Times New Roman"/>
                <a:ea typeface="Times New Roman"/>
                <a:cs typeface="Times New Roman"/>
                <a:sym typeface="Times New Roman"/>
              </a:rPr>
              <a:t>2</a:t>
            </a:r>
            <a:endParaRPr lang="en-US" sz="2800" b="1">
              <a:solidFill>
                <a:schemeClr val="tx1">
                  <a:lumMod val="95000"/>
                  <a:lumOff val="5000"/>
                </a:schemeClr>
              </a:solidFill>
              <a:latin typeface="Times New Roman"/>
              <a:ea typeface="Times New Roman"/>
              <a:cs typeface="Times New Roman"/>
              <a:sym typeface="Times New Roman"/>
            </a:endParaRPr>
          </a:p>
        </p:txBody>
      </p:sp>
      <p:sp>
        <p:nvSpPr>
          <p:cNvPr id="263" name="Google Shape;263;p2"/>
          <p:cNvSpPr txBox="1"/>
          <p:nvPr/>
        </p:nvSpPr>
        <p:spPr>
          <a:xfrm>
            <a:off x="1711325" y="3481387"/>
            <a:ext cx="9647237" cy="738187"/>
          </a:xfrm>
          <a:prstGeom prst="rect">
            <a:avLst/>
          </a:prstGeom>
          <a:solidFill>
            <a:srgbClr val="FF99F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0000"/>
              </a:buClr>
              <a:buSzPts val="2800"/>
            </a:pPr>
            <a:r>
              <a:rPr lang="en-US" sz="2800" b="1">
                <a:solidFill>
                  <a:schemeClr val="tx1">
                    <a:lumMod val="95000"/>
                    <a:lumOff val="5000"/>
                  </a:schemeClr>
                </a:solidFill>
                <a:latin typeface="Times New Roman"/>
                <a:ea typeface="Times New Roman"/>
                <a:cs typeface="Times New Roman"/>
                <a:sym typeface="Times New Roman"/>
              </a:rPr>
              <a:t>KỂ CHUYỆN BÁC </a:t>
            </a:r>
            <a:r>
              <a:rPr lang="en-US" sz="2800" b="1" smtClean="0">
                <a:solidFill>
                  <a:schemeClr val="tx1">
                    <a:lumMod val="95000"/>
                    <a:lumOff val="5000"/>
                  </a:schemeClr>
                </a:solidFill>
                <a:latin typeface="Times New Roman"/>
                <a:ea typeface="Times New Roman"/>
                <a:cs typeface="Times New Roman"/>
                <a:sym typeface="Times New Roman"/>
              </a:rPr>
              <a:t>HỒ</a:t>
            </a:r>
            <a:endParaRPr lang="en-US" sz="2800" b="1">
              <a:solidFill>
                <a:schemeClr val="tx1">
                  <a:lumMod val="95000"/>
                  <a:lumOff val="5000"/>
                </a:schemeClr>
              </a:solidFill>
              <a:latin typeface="Times New Roman"/>
              <a:ea typeface="Times New Roman"/>
              <a:cs typeface="Times New Roman"/>
              <a:sym typeface="Times New Roman"/>
            </a:endParaRPr>
          </a:p>
        </p:txBody>
      </p:sp>
      <p:sp>
        <p:nvSpPr>
          <p:cNvPr id="264" name="Google Shape;264;p2"/>
          <p:cNvSpPr/>
          <p:nvPr/>
        </p:nvSpPr>
        <p:spPr>
          <a:xfrm>
            <a:off x="528637" y="4371975"/>
            <a:ext cx="966787" cy="893762"/>
          </a:xfrm>
          <a:prstGeom prst="diamond">
            <a:avLst/>
          </a:prstGeom>
          <a:solidFill>
            <a:srgbClr val="FF99F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0000"/>
              </a:buClr>
              <a:buSzPts val="2800"/>
            </a:pPr>
            <a:r>
              <a:rPr lang="en-US" sz="2800" b="1" smtClean="0">
                <a:solidFill>
                  <a:schemeClr val="tx1">
                    <a:lumMod val="95000"/>
                    <a:lumOff val="5000"/>
                  </a:schemeClr>
                </a:solidFill>
                <a:latin typeface="Times New Roman"/>
                <a:ea typeface="Times New Roman"/>
                <a:cs typeface="Times New Roman"/>
                <a:sym typeface="Times New Roman"/>
              </a:rPr>
              <a:t>3</a:t>
            </a:r>
          </a:p>
        </p:txBody>
      </p:sp>
      <p:sp>
        <p:nvSpPr>
          <p:cNvPr id="265" name="Google Shape;265;p2"/>
          <p:cNvSpPr txBox="1"/>
          <p:nvPr/>
        </p:nvSpPr>
        <p:spPr>
          <a:xfrm>
            <a:off x="1738312" y="4513262"/>
            <a:ext cx="9620250" cy="738187"/>
          </a:xfrm>
          <a:prstGeom prst="rect">
            <a:avLst/>
          </a:prstGeom>
          <a:solidFill>
            <a:srgbClr val="FF99CC"/>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0000"/>
              </a:buClr>
              <a:buSzPts val="2800"/>
            </a:pPr>
            <a:r>
              <a:rPr lang="en-US" sz="2800" b="1">
                <a:solidFill>
                  <a:schemeClr val="tx1">
                    <a:lumMod val="95000"/>
                    <a:lumOff val="5000"/>
                  </a:schemeClr>
                </a:solidFill>
                <a:latin typeface="Times New Roman"/>
                <a:ea typeface="Times New Roman"/>
                <a:cs typeface="Times New Roman"/>
                <a:sym typeface="Times New Roman"/>
              </a:rPr>
              <a:t>THI TÌM HIỂU TẤM GƯƠNG CHỦ TỊCH HỒ CHÍ </a:t>
            </a:r>
            <a:r>
              <a:rPr lang="en-US" sz="2800" b="1" smtClean="0">
                <a:solidFill>
                  <a:schemeClr val="tx1">
                    <a:lumMod val="95000"/>
                    <a:lumOff val="5000"/>
                  </a:schemeClr>
                </a:solidFill>
                <a:latin typeface="Times New Roman"/>
                <a:ea typeface="Times New Roman"/>
                <a:cs typeface="Times New Roman"/>
                <a:sym typeface="Times New Roman"/>
              </a:rPr>
              <a:t>MINH</a:t>
            </a:r>
            <a:endParaRPr lang="en-US" sz="2800" b="1">
              <a:solidFill>
                <a:schemeClr val="tx1">
                  <a:lumMod val="95000"/>
                  <a:lumOff val="5000"/>
                </a:schemeClr>
              </a:solidFill>
              <a:latin typeface="Times New Roman"/>
              <a:ea typeface="Times New Roman"/>
              <a:cs typeface="Times New Roman"/>
              <a:sym typeface="Times New Roman"/>
            </a:endParaRPr>
          </a:p>
        </p:txBody>
      </p:sp>
      <p:sp>
        <p:nvSpPr>
          <p:cNvPr id="11" name="Rectangle 10"/>
          <p:cNvSpPr/>
          <p:nvPr/>
        </p:nvSpPr>
        <p:spPr>
          <a:xfrm>
            <a:off x="3352800" y="1143000"/>
            <a:ext cx="6629400" cy="1200329"/>
          </a:xfrm>
          <a:prstGeom prst="rect">
            <a:avLst/>
          </a:prstGeom>
        </p:spPr>
        <p:txBody>
          <a:bodyPr wrap="square">
            <a:spAutoFit/>
          </a:bodyPr>
          <a:lstStyle/>
          <a:p>
            <a:pPr algn="ctr"/>
            <a:r>
              <a:rPr lang="en-US" sz="4000" b="1" smtClean="0">
                <a:solidFill>
                  <a:srgbClr val="002060"/>
                </a:solidFill>
                <a:latin typeface="+mj-lt"/>
              </a:rPr>
              <a:t>HOẠT ĐỘNG KHỞI ĐỘNG: </a:t>
            </a:r>
            <a:endParaRPr lang="en-US" sz="4000" smtClean="0">
              <a:solidFill>
                <a:srgbClr val="002060"/>
              </a:solidFill>
              <a:latin typeface="+mj-lt"/>
            </a:endParaRPr>
          </a:p>
          <a:p>
            <a:pPr algn="ctr"/>
            <a:r>
              <a:rPr lang="en-US" sz="3200" smtClean="0">
                <a:solidFill>
                  <a:srgbClr val="002060"/>
                </a:solidFill>
                <a:latin typeface="+mj-lt"/>
              </a:rPr>
              <a:t>       </a:t>
            </a:r>
            <a:endParaRPr lang="en-US" sz="3200" b="1">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500"/>
                                        <p:tgtEl>
                                          <p:spTgt spid="260"/>
                                        </p:tgtEl>
                                      </p:cBhvr>
                                    </p:animEffect>
                                  </p:childTnLst>
                                </p:cTn>
                              </p:par>
                              <p:par>
                                <p:cTn id="8" presetID="10" presetClass="entr" presetSubtype="0" fill="hold" nodeType="withEffect">
                                  <p:stCondLst>
                                    <p:cond delay="0"/>
                                  </p:stCondLst>
                                  <p:childTnLst>
                                    <p:set>
                                      <p:cBhvr>
                                        <p:cTn id="9" dur="1" fill="hold">
                                          <p:stCondLst>
                                            <p:cond delay="0"/>
                                          </p:stCondLst>
                                        </p:cTn>
                                        <p:tgtEl>
                                          <p:spTgt spid="261"/>
                                        </p:tgtEl>
                                        <p:attrNameLst>
                                          <p:attrName>style.visibility</p:attrName>
                                        </p:attrNameLst>
                                      </p:cBhvr>
                                      <p:to>
                                        <p:strVal val="visible"/>
                                      </p:to>
                                    </p:set>
                                    <p:animEffect transition="in" filter="fade">
                                      <p:cBhvr>
                                        <p:cTn id="10" dur="500"/>
                                        <p:tgtEl>
                                          <p:spTgt spid="2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3"/>
                                        </p:tgtEl>
                                        <p:attrNameLst>
                                          <p:attrName>style.visibility</p:attrName>
                                        </p:attrNameLst>
                                      </p:cBhvr>
                                      <p:to>
                                        <p:strVal val="visible"/>
                                      </p:to>
                                    </p:set>
                                    <p:animEffect transition="in" filter="fade">
                                      <p:cBhvr>
                                        <p:cTn id="15" dur="500"/>
                                        <p:tgtEl>
                                          <p:spTgt spid="263"/>
                                        </p:tgtEl>
                                      </p:cBhvr>
                                    </p:animEffect>
                                  </p:childTnLst>
                                </p:cTn>
                              </p:par>
                              <p:par>
                                <p:cTn id="16" presetID="10" presetClass="entr" presetSubtype="0" fill="hold" nodeType="withEffect">
                                  <p:stCondLst>
                                    <p:cond delay="0"/>
                                  </p:stCondLst>
                                  <p:childTnLst>
                                    <p:set>
                                      <p:cBhvr>
                                        <p:cTn id="17" dur="1" fill="hold">
                                          <p:stCondLst>
                                            <p:cond delay="0"/>
                                          </p:stCondLst>
                                        </p:cTn>
                                        <p:tgtEl>
                                          <p:spTgt spid="262"/>
                                        </p:tgtEl>
                                        <p:attrNameLst>
                                          <p:attrName>style.visibility</p:attrName>
                                        </p:attrNameLst>
                                      </p:cBhvr>
                                      <p:to>
                                        <p:strVal val="visible"/>
                                      </p:to>
                                    </p:set>
                                    <p:animEffect transition="in" filter="fade">
                                      <p:cBhvr>
                                        <p:cTn id="18" dur="500"/>
                                        <p:tgtEl>
                                          <p:spTgt spid="2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4"/>
                                        </p:tgtEl>
                                        <p:attrNameLst>
                                          <p:attrName>style.visibility</p:attrName>
                                        </p:attrNameLst>
                                      </p:cBhvr>
                                      <p:to>
                                        <p:strVal val="visible"/>
                                      </p:to>
                                    </p:set>
                                    <p:animEffect transition="in" filter="fade">
                                      <p:cBhvr>
                                        <p:cTn id="23" dur="500"/>
                                        <p:tgtEl>
                                          <p:spTgt spid="264"/>
                                        </p:tgtEl>
                                      </p:cBhvr>
                                    </p:animEffect>
                                  </p:childTnLst>
                                </p:cTn>
                              </p:par>
                              <p:par>
                                <p:cTn id="24" presetID="10" presetClass="entr" presetSubtype="0" fill="hold" nodeType="withEffect">
                                  <p:stCondLst>
                                    <p:cond delay="0"/>
                                  </p:stCondLst>
                                  <p:childTnLst>
                                    <p:set>
                                      <p:cBhvr>
                                        <p:cTn id="25" dur="1" fill="hold">
                                          <p:stCondLst>
                                            <p:cond delay="0"/>
                                          </p:stCondLst>
                                        </p:cTn>
                                        <p:tgtEl>
                                          <p:spTgt spid="265"/>
                                        </p:tgtEl>
                                        <p:attrNameLst>
                                          <p:attrName>style.visibility</p:attrName>
                                        </p:attrNameLst>
                                      </p:cBhvr>
                                      <p:to>
                                        <p:strVal val="visible"/>
                                      </p:to>
                                    </p:set>
                                    <p:animEffect transition="in" filter="fade">
                                      <p:cBhvr>
                                        <p:cTn id="26"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9" name="Google Shape;329;p11"/>
          <p:cNvSpPr txBox="1"/>
          <p:nvPr/>
        </p:nvSpPr>
        <p:spPr>
          <a:xfrm>
            <a:off x="5638800" y="304800"/>
            <a:ext cx="2662237"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400"/>
              <a:buFont typeface="Times New Roman"/>
              <a:buNone/>
            </a:pPr>
            <a:r>
              <a:rPr lang="en-US" sz="4400" b="1" smtClean="0">
                <a:solidFill>
                  <a:schemeClr val="dk1"/>
                </a:solidFill>
                <a:latin typeface="Times New Roman"/>
                <a:ea typeface="Times New Roman"/>
                <a:cs typeface="Times New Roman"/>
                <a:sym typeface="Times New Roman"/>
              </a:rPr>
              <a:t>Tuần 1</a:t>
            </a:r>
          </a:p>
          <a:p>
            <a:pPr marL="0" marR="0" lvl="0" indent="0" algn="l" rtl="0">
              <a:lnSpc>
                <a:spcPct val="100000"/>
              </a:lnSpc>
              <a:spcBef>
                <a:spcPts val="0"/>
              </a:spcBef>
              <a:spcAft>
                <a:spcPts val="0"/>
              </a:spcAft>
              <a:buClr>
                <a:schemeClr val="dk1"/>
              </a:buClr>
              <a:buSzPts val="4400"/>
              <a:buFont typeface="Times New Roman"/>
              <a:buNone/>
            </a:pPr>
            <a:r>
              <a:rPr lang="en-US" sz="4400" b="1" i="0" u="none" smtClean="0">
                <a:solidFill>
                  <a:schemeClr val="dk1"/>
                </a:solidFill>
                <a:latin typeface="Times New Roman"/>
                <a:ea typeface="Times New Roman"/>
                <a:cs typeface="Times New Roman"/>
                <a:sym typeface="Times New Roman"/>
              </a:rPr>
              <a:t>Tiết 2+3:</a:t>
            </a:r>
            <a:endParaRPr/>
          </a:p>
        </p:txBody>
      </p:sp>
      <p:sp>
        <p:nvSpPr>
          <p:cNvPr id="330" name="Google Shape;330;p11"/>
          <p:cNvSpPr txBox="1"/>
          <p:nvPr/>
        </p:nvSpPr>
        <p:spPr>
          <a:xfrm>
            <a:off x="6629400" y="1905000"/>
            <a:ext cx="46482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4800"/>
              <a:buFont typeface="Times New Roman"/>
              <a:buNone/>
            </a:pPr>
            <a:r>
              <a:rPr lang="en-US" sz="4800" b="1" i="0" u="none">
                <a:solidFill>
                  <a:srgbClr val="C00000"/>
                </a:solidFill>
                <a:latin typeface="Times New Roman"/>
                <a:ea typeface="Times New Roman"/>
                <a:cs typeface="Times New Roman"/>
                <a:sym typeface="Times New Roman"/>
              </a:rPr>
              <a:t>PHONG CÁCH HỒ CHÍ MINH</a:t>
            </a:r>
            <a:endParaRPr/>
          </a:p>
        </p:txBody>
      </p:sp>
      <p:sp>
        <p:nvSpPr>
          <p:cNvPr id="331" name="Google Shape;331;p11"/>
          <p:cNvSpPr txBox="1"/>
          <p:nvPr/>
        </p:nvSpPr>
        <p:spPr>
          <a:xfrm>
            <a:off x="8001000" y="3810000"/>
            <a:ext cx="3105150"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Times New Roman"/>
              <a:buNone/>
            </a:pPr>
            <a:r>
              <a:rPr lang="en-US" sz="3600" b="1" i="1" u="none">
                <a:solidFill>
                  <a:srgbClr val="000000"/>
                </a:solidFill>
                <a:latin typeface="Times New Roman"/>
                <a:ea typeface="Times New Roman"/>
                <a:cs typeface="Times New Roman"/>
                <a:sym typeface="Times New Roman"/>
              </a:rPr>
              <a:t>- Lê Anh Trà - </a:t>
            </a:r>
            <a:endParaRPr/>
          </a:p>
        </p:txBody>
      </p:sp>
      <p:pic>
        <p:nvPicPr>
          <p:cNvPr id="6" name="Picture 5" descr="bac_ho_voi_khuc_hat_dan_ca.jpg"/>
          <p:cNvPicPr>
            <a:picLocks noChangeAspect="1"/>
          </p:cNvPicPr>
          <p:nvPr/>
        </p:nvPicPr>
        <p:blipFill>
          <a:blip r:embed="rId3"/>
          <a:stretch>
            <a:fillRect/>
          </a:stretch>
        </p:blipFill>
        <p:spPr>
          <a:xfrm>
            <a:off x="0" y="0"/>
            <a:ext cx="56388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2"/>
          <p:cNvSpPr/>
          <p:nvPr/>
        </p:nvSpPr>
        <p:spPr>
          <a:xfrm>
            <a:off x="415645" y="701040"/>
            <a:ext cx="11425382" cy="6019800"/>
          </a:xfrm>
          <a:prstGeom prst="roundRect">
            <a:avLst>
              <a:gd name="adj" fmla="val 16667"/>
            </a:avLst>
          </a:prstGeom>
          <a:solidFill>
            <a:srgbClr val="00462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39" name="Google Shape;339;p12"/>
          <p:cNvSpPr txBox="1"/>
          <p:nvPr/>
        </p:nvSpPr>
        <p:spPr>
          <a:xfrm>
            <a:off x="4276725" y="100012"/>
            <a:ext cx="3638550"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MỤC TIÊU BÀI HỌC</a:t>
            </a:r>
            <a:endParaRPr/>
          </a:p>
        </p:txBody>
      </p:sp>
      <p:cxnSp>
        <p:nvCxnSpPr>
          <p:cNvPr id="340" name="Google Shape;340;p12"/>
          <p:cNvCxnSpPr/>
          <p:nvPr/>
        </p:nvCxnSpPr>
        <p:spPr>
          <a:xfrm>
            <a:off x="849312" y="1539875"/>
            <a:ext cx="1828800" cy="0"/>
          </a:xfrm>
          <a:prstGeom prst="straightConnector1">
            <a:avLst/>
          </a:prstGeom>
          <a:noFill/>
          <a:ln w="19050" cap="flat" cmpd="sng">
            <a:solidFill>
              <a:schemeClr val="dk1"/>
            </a:solidFill>
            <a:prstDash val="solid"/>
            <a:miter lim="800000"/>
            <a:headEnd type="none" w="med" len="med"/>
            <a:tailEnd type="stealth" w="med" len="med"/>
          </a:ln>
        </p:spPr>
      </p:cxnSp>
      <p:cxnSp>
        <p:nvCxnSpPr>
          <p:cNvPr id="341" name="Google Shape;341;p12"/>
          <p:cNvCxnSpPr/>
          <p:nvPr/>
        </p:nvCxnSpPr>
        <p:spPr>
          <a:xfrm>
            <a:off x="1687512" y="1539875"/>
            <a:ext cx="0" cy="1905000"/>
          </a:xfrm>
          <a:prstGeom prst="straightConnector1">
            <a:avLst/>
          </a:prstGeom>
          <a:noFill/>
          <a:ln w="19050" cap="flat" cmpd="sng">
            <a:solidFill>
              <a:schemeClr val="dk1"/>
            </a:solidFill>
            <a:prstDash val="solid"/>
            <a:miter lim="800000"/>
            <a:headEnd type="none" w="med" len="med"/>
            <a:tailEnd type="none" w="med" len="med"/>
          </a:ln>
        </p:spPr>
      </p:cxnSp>
      <p:sp>
        <p:nvSpPr>
          <p:cNvPr id="342" name="Google Shape;342;p12"/>
          <p:cNvSpPr txBox="1"/>
          <p:nvPr/>
        </p:nvSpPr>
        <p:spPr>
          <a:xfrm>
            <a:off x="687387" y="1139825"/>
            <a:ext cx="2262187"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2400"/>
              <a:buFont typeface="Times New Roman"/>
              <a:buNone/>
            </a:pPr>
            <a:r>
              <a:rPr lang="en-US" sz="2400" b="1" i="0" u="none">
                <a:solidFill>
                  <a:srgbClr val="FFC000"/>
                </a:solidFill>
                <a:latin typeface="Times New Roman"/>
                <a:ea typeface="Times New Roman"/>
                <a:cs typeface="Times New Roman"/>
                <a:sym typeface="Times New Roman"/>
              </a:rPr>
              <a:t>1. KIẾN THỨC</a:t>
            </a:r>
            <a:endParaRPr/>
          </a:p>
        </p:txBody>
      </p:sp>
      <p:sp>
        <p:nvSpPr>
          <p:cNvPr id="343" name="Google Shape;343;p12"/>
          <p:cNvSpPr txBox="1"/>
          <p:nvPr/>
        </p:nvSpPr>
        <p:spPr>
          <a:xfrm>
            <a:off x="849312" y="3398837"/>
            <a:ext cx="1938337"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2400"/>
              <a:buFont typeface="Times New Roman"/>
              <a:buNone/>
            </a:pPr>
            <a:r>
              <a:rPr lang="en-US" sz="2400" b="1" i="0" u="none">
                <a:solidFill>
                  <a:srgbClr val="FFC000"/>
                </a:solidFill>
                <a:latin typeface="Times New Roman"/>
                <a:ea typeface="Times New Roman"/>
                <a:cs typeface="Times New Roman"/>
                <a:sym typeface="Times New Roman"/>
              </a:rPr>
              <a:t>2. KỸ NĂNG</a:t>
            </a:r>
            <a:endParaRPr/>
          </a:p>
        </p:txBody>
      </p:sp>
      <p:cxnSp>
        <p:nvCxnSpPr>
          <p:cNvPr id="344" name="Google Shape;344;p12"/>
          <p:cNvCxnSpPr/>
          <p:nvPr/>
        </p:nvCxnSpPr>
        <p:spPr>
          <a:xfrm>
            <a:off x="849312" y="3819525"/>
            <a:ext cx="1828800" cy="0"/>
          </a:xfrm>
          <a:prstGeom prst="straightConnector1">
            <a:avLst/>
          </a:prstGeom>
          <a:noFill/>
          <a:ln w="19050" cap="flat" cmpd="sng">
            <a:solidFill>
              <a:schemeClr val="dk1"/>
            </a:solidFill>
            <a:prstDash val="solid"/>
            <a:miter lim="800000"/>
            <a:headEnd type="none" w="med" len="med"/>
            <a:tailEnd type="stealth" w="med" len="med"/>
          </a:ln>
        </p:spPr>
      </p:cxnSp>
      <p:cxnSp>
        <p:nvCxnSpPr>
          <p:cNvPr id="345" name="Google Shape;345;p12"/>
          <p:cNvCxnSpPr/>
          <p:nvPr/>
        </p:nvCxnSpPr>
        <p:spPr>
          <a:xfrm>
            <a:off x="1687512" y="3819525"/>
            <a:ext cx="0" cy="1066800"/>
          </a:xfrm>
          <a:prstGeom prst="straightConnector1">
            <a:avLst/>
          </a:prstGeom>
          <a:noFill/>
          <a:ln w="19050" cap="flat" cmpd="sng">
            <a:solidFill>
              <a:schemeClr val="dk1"/>
            </a:solidFill>
            <a:prstDash val="solid"/>
            <a:miter lim="800000"/>
            <a:headEnd type="none" w="med" len="med"/>
            <a:tailEnd type="none" w="med" len="med"/>
          </a:ln>
        </p:spPr>
      </p:cxnSp>
      <p:sp>
        <p:nvSpPr>
          <p:cNvPr id="346" name="Google Shape;346;p12"/>
          <p:cNvSpPr txBox="1"/>
          <p:nvPr/>
        </p:nvSpPr>
        <p:spPr>
          <a:xfrm>
            <a:off x="849312" y="5121275"/>
            <a:ext cx="1812925"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C000"/>
              </a:buClr>
              <a:buSzPts val="2400"/>
              <a:buFont typeface="Times New Roman"/>
              <a:buNone/>
            </a:pPr>
            <a:r>
              <a:rPr lang="en-US" sz="2400" b="1" i="0" u="none">
                <a:solidFill>
                  <a:srgbClr val="FFC000"/>
                </a:solidFill>
                <a:latin typeface="Times New Roman"/>
                <a:ea typeface="Times New Roman"/>
                <a:cs typeface="Times New Roman"/>
                <a:sym typeface="Times New Roman"/>
              </a:rPr>
              <a:t>3. THÁI ĐỘ</a:t>
            </a:r>
            <a:endParaRPr/>
          </a:p>
        </p:txBody>
      </p:sp>
      <p:cxnSp>
        <p:nvCxnSpPr>
          <p:cNvPr id="347" name="Google Shape;347;p12"/>
          <p:cNvCxnSpPr/>
          <p:nvPr/>
        </p:nvCxnSpPr>
        <p:spPr>
          <a:xfrm>
            <a:off x="1687512" y="5541962"/>
            <a:ext cx="0" cy="1066800"/>
          </a:xfrm>
          <a:prstGeom prst="straightConnector1">
            <a:avLst/>
          </a:prstGeom>
          <a:noFill/>
          <a:ln w="19050" cap="flat" cmpd="sng">
            <a:solidFill>
              <a:schemeClr val="dk1"/>
            </a:solidFill>
            <a:prstDash val="solid"/>
            <a:miter lim="800000"/>
            <a:headEnd type="none" w="med" len="med"/>
            <a:tailEnd type="none" w="med" len="med"/>
          </a:ln>
        </p:spPr>
      </p:cxnSp>
      <p:cxnSp>
        <p:nvCxnSpPr>
          <p:cNvPr id="348" name="Google Shape;348;p12"/>
          <p:cNvCxnSpPr/>
          <p:nvPr/>
        </p:nvCxnSpPr>
        <p:spPr>
          <a:xfrm>
            <a:off x="849312" y="5541962"/>
            <a:ext cx="1828800" cy="0"/>
          </a:xfrm>
          <a:prstGeom prst="straightConnector1">
            <a:avLst/>
          </a:prstGeom>
          <a:noFill/>
          <a:ln w="19050" cap="flat" cmpd="sng">
            <a:solidFill>
              <a:schemeClr val="dk1"/>
            </a:solidFill>
            <a:prstDash val="solid"/>
            <a:miter lim="800000"/>
            <a:headEnd type="none" w="med" len="med"/>
            <a:tailEnd type="stealth" w="med" len="med"/>
          </a:ln>
        </p:spPr>
      </p:cxnSp>
      <p:sp>
        <p:nvSpPr>
          <p:cNvPr id="350" name="Google Shape;350;p12"/>
          <p:cNvSpPr txBox="1">
            <a:spLocks noGrp="1"/>
          </p:cNvSpPr>
          <p:nvPr>
            <p:ph type="title"/>
          </p:nvPr>
        </p:nvSpPr>
        <p:spPr>
          <a:xfrm>
            <a:off x="1433512" y="4257675"/>
            <a:ext cx="10407650" cy="1143000"/>
          </a:xfrm>
          <a:prstGeom prst="rect">
            <a:avLst/>
          </a:prstGeom>
          <a:noFill/>
          <a:ln>
            <a:noFill/>
          </a:ln>
        </p:spPr>
        <p:txBody>
          <a:bodyPr spcFirstLastPara="1" wrap="square" lIns="91425" tIns="45700" rIns="91425" bIns="45700" anchor="ctr"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r>
              <a:rPr lang="en-US" sz="2800" b="0" i="0" u="none">
                <a:solidFill>
                  <a:schemeClr val="lt1"/>
                </a:solidFill>
                <a:latin typeface="Times New Roman"/>
                <a:ea typeface="Times New Roman"/>
                <a:cs typeface="Times New Roman"/>
                <a:sym typeface="Times New Roman"/>
              </a:rPr>
              <a:t>- Đọc – hiểu văn bản nhật dụng.</a:t>
            </a:r>
            <a:br>
              <a:rPr lang="en-US" sz="2800" b="0" i="0" u="none">
                <a:solidFill>
                  <a:schemeClr val="lt1"/>
                </a:solidFill>
                <a:latin typeface="Times New Roman"/>
                <a:ea typeface="Times New Roman"/>
                <a:cs typeface="Times New Roman"/>
                <a:sym typeface="Times New Roman"/>
              </a:rPr>
            </a:br>
            <a:r>
              <a:rPr lang="en-US" sz="2800" b="0" i="0" u="none">
                <a:solidFill>
                  <a:schemeClr val="lt1"/>
                </a:solidFill>
                <a:latin typeface="Times New Roman"/>
                <a:ea typeface="Times New Roman"/>
                <a:cs typeface="Times New Roman"/>
                <a:sym typeface="Times New Roman"/>
              </a:rPr>
              <a:t>- Vận dụng các biện pháp nghệ thuật trong việc viết văn bản về một vấn đề thuộc lĩnh vực văn hóa, lối sống.</a:t>
            </a:r>
            <a:r>
              <a:rPr lang="en-US" sz="4400" b="0" i="0" u="none">
                <a:solidFill>
                  <a:schemeClr val="dk1"/>
                </a:solidFill>
                <a:latin typeface="Times New Roman"/>
                <a:ea typeface="Times New Roman"/>
                <a:cs typeface="Times New Roman"/>
                <a:sym typeface="Times New Roman"/>
              </a:rPr>
              <a:t/>
            </a:r>
            <a:br>
              <a:rPr lang="en-US" sz="4400" b="0" i="0" u="none">
                <a:solidFill>
                  <a:schemeClr val="dk1"/>
                </a:solidFill>
                <a:latin typeface="Times New Roman"/>
                <a:ea typeface="Times New Roman"/>
                <a:cs typeface="Times New Roman"/>
                <a:sym typeface="Times New Roman"/>
              </a:rPr>
            </a:br>
            <a:endParaRPr/>
          </a:p>
        </p:txBody>
      </p:sp>
      <p:sp>
        <p:nvSpPr>
          <p:cNvPr id="349" name="Google Shape;349;p12"/>
          <p:cNvSpPr txBox="1">
            <a:spLocks noGrp="1"/>
          </p:cNvSpPr>
          <p:nvPr>
            <p:ph type="body" idx="1"/>
          </p:nvPr>
        </p:nvSpPr>
        <p:spPr>
          <a:xfrm>
            <a:off x="1763712" y="1622425"/>
            <a:ext cx="9571037" cy="1803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lt1"/>
              </a:buClr>
              <a:buSzPts val="2800"/>
              <a:buFont typeface="Arial"/>
              <a:buNone/>
            </a:pPr>
            <a:r>
              <a:rPr lang="en-US" sz="2800" b="0" i="0" u="none" strike="noStrike" cap="none" smtClean="0">
                <a:solidFill>
                  <a:schemeClr val="lt1"/>
                </a:solidFill>
                <a:latin typeface="Times New Roman"/>
                <a:ea typeface="Times New Roman"/>
                <a:cs typeface="Times New Roman"/>
                <a:sym typeface="Times New Roman"/>
              </a:rPr>
              <a:t>- Hiểu </a:t>
            </a:r>
            <a:r>
              <a:rPr lang="en-US" sz="2800" b="0" i="0" u="none" strike="noStrike" cap="none">
                <a:solidFill>
                  <a:schemeClr val="lt1"/>
                </a:solidFill>
                <a:latin typeface="Times New Roman"/>
                <a:ea typeface="Times New Roman"/>
                <a:cs typeface="Times New Roman"/>
                <a:sym typeface="Times New Roman"/>
              </a:rPr>
              <a:t>được một số biểu hiện của phong cách HCM trong đời sống và trong sinh hoạt.</a:t>
            </a:r>
            <a:endParaRPr/>
          </a:p>
          <a:p>
            <a:pPr marL="0" marR="0" lvl="0" indent="0" algn="just" rtl="0">
              <a:lnSpc>
                <a:spcPct val="100000"/>
              </a:lnSpc>
              <a:spcBef>
                <a:spcPts val="0"/>
              </a:spcBef>
              <a:spcAft>
                <a:spcPts val="0"/>
              </a:spcAft>
              <a:buClr>
                <a:schemeClr val="lt1"/>
              </a:buClr>
              <a:buSzPts val="2800"/>
              <a:buFont typeface="Arial"/>
              <a:buNone/>
            </a:pPr>
            <a:r>
              <a:rPr lang="en-US" sz="2800" b="0" i="0" u="none" strike="noStrike" cap="none">
                <a:solidFill>
                  <a:schemeClr val="lt1"/>
                </a:solidFill>
                <a:latin typeface="Times New Roman"/>
                <a:ea typeface="Times New Roman"/>
                <a:cs typeface="Times New Roman"/>
                <a:sym typeface="Times New Roman"/>
              </a:rPr>
              <a:t>-  Hiểu ý nghĩa của phong cách HCM trong việc giữ gìn bản sắc văn hóa dân tộc.</a:t>
            </a:r>
            <a:endParaRPr/>
          </a:p>
          <a:p>
            <a:pPr marL="342900" marR="0" lvl="0" indent="-165100" algn="l" rtl="0">
              <a:spcBef>
                <a:spcPts val="560"/>
              </a:spcBef>
              <a:spcAft>
                <a:spcPts val="0"/>
              </a:spcAft>
              <a:buClr>
                <a:schemeClr val="dk1"/>
              </a:buClr>
              <a:buSzPts val="2800"/>
              <a:buFont typeface="Arial"/>
              <a:buNone/>
            </a:pPr>
            <a:endParaRPr sz="2800" b="0" i="0" u="none">
              <a:solidFill>
                <a:schemeClr val="lt1"/>
              </a:solidFill>
              <a:latin typeface="Times New Roman"/>
              <a:ea typeface="Times New Roman"/>
              <a:cs typeface="Times New Roman"/>
              <a:sym typeface="Times New Roman"/>
            </a:endParaRPr>
          </a:p>
        </p:txBody>
      </p:sp>
      <p:sp>
        <p:nvSpPr>
          <p:cNvPr id="351" name="Google Shape;351;p12"/>
          <p:cNvSpPr txBox="1"/>
          <p:nvPr/>
        </p:nvSpPr>
        <p:spPr>
          <a:xfrm>
            <a:off x="1763712" y="5638800"/>
            <a:ext cx="10255250" cy="9556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 Bồi dưỡng lòng tự hào, kính yêu Bác, biết học tập theo gương đạo đức Chủ tịch Hồ Chí Minh</a:t>
            </a:r>
            <a:r>
              <a:rPr lang="en-US" sz="2800" b="0" i="0" u="none">
                <a:solidFill>
                  <a:srgbClr val="000000"/>
                </a:solidFill>
                <a:latin typeface="Times New Roman"/>
                <a:ea typeface="Times New Roman"/>
                <a:cs typeface="Times New Roman"/>
                <a:sym typeface="Times New Roman"/>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000"/>
                                        <p:tgtEl>
                                          <p:spTgt spid="34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49">
                                            <p:txEl>
                                              <p:pRg st="0" end="0"/>
                                            </p:txEl>
                                          </p:spTgt>
                                        </p:tgtEl>
                                        <p:attrNameLst>
                                          <p:attrName>style.visibility</p:attrName>
                                        </p:attrNameLst>
                                      </p:cBhvr>
                                      <p:to>
                                        <p:strVal val="visible"/>
                                      </p:to>
                                    </p:set>
                                    <p:anim calcmode="lin" valueType="num">
                                      <p:cBhvr>
                                        <p:cTn id="12" dur="500" fill="hold"/>
                                        <p:tgtEl>
                                          <p:spTgt spid="34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4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4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49">
                                            <p:txEl>
                                              <p:pRg st="1" end="1"/>
                                            </p:txEl>
                                          </p:spTgt>
                                        </p:tgtEl>
                                        <p:attrNameLst>
                                          <p:attrName>style.visibility</p:attrName>
                                        </p:attrNameLst>
                                      </p:cBhvr>
                                      <p:to>
                                        <p:strVal val="visible"/>
                                      </p:to>
                                    </p:set>
                                    <p:anim calcmode="lin" valueType="num">
                                      <p:cBhvr>
                                        <p:cTn id="19" dur="500" fill="hold"/>
                                        <p:tgtEl>
                                          <p:spTgt spid="34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49">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4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43"/>
                                        </p:tgtEl>
                                        <p:attrNameLst>
                                          <p:attrName>style.visibility</p:attrName>
                                        </p:attrNameLst>
                                      </p:cBhvr>
                                      <p:to>
                                        <p:strVal val="visible"/>
                                      </p:to>
                                    </p:set>
                                    <p:animEffect transition="in" filter="fade">
                                      <p:cBhvr>
                                        <p:cTn id="26" dur="1000"/>
                                        <p:tgtEl>
                                          <p:spTgt spid="34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50"/>
                                        </p:tgtEl>
                                        <p:attrNameLst>
                                          <p:attrName>style.visibility</p:attrName>
                                        </p:attrNameLst>
                                      </p:cBhvr>
                                      <p:to>
                                        <p:strVal val="visible"/>
                                      </p:to>
                                    </p:set>
                                    <p:animEffect transition="in" filter="slide(fromBottom)">
                                      <p:cBhvr>
                                        <p:cTn id="31" dur="500"/>
                                        <p:tgtEl>
                                          <p:spTgt spid="35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6"/>
                                        </p:tgtEl>
                                        <p:attrNameLst>
                                          <p:attrName>style.visibility</p:attrName>
                                        </p:attrNameLst>
                                      </p:cBhvr>
                                      <p:to>
                                        <p:strVal val="visible"/>
                                      </p:to>
                                    </p:set>
                                    <p:animEffect transition="in" filter="fade">
                                      <p:cBhvr>
                                        <p:cTn id="36" dur="1000"/>
                                        <p:tgtEl>
                                          <p:spTgt spid="34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51"/>
                                        </p:tgtEl>
                                        <p:attrNameLst>
                                          <p:attrName>style.visibility</p:attrName>
                                        </p:attrNameLst>
                                      </p:cBhvr>
                                      <p:to>
                                        <p:strVal val="visible"/>
                                      </p:to>
                                    </p:set>
                                    <p:anim calcmode="lin" valueType="num">
                                      <p:cBhvr additive="base">
                                        <p:cTn id="41" dur="500" fill="hold"/>
                                        <p:tgtEl>
                                          <p:spTgt spid="351"/>
                                        </p:tgtEl>
                                        <p:attrNameLst>
                                          <p:attrName>ppt_x</p:attrName>
                                        </p:attrNameLst>
                                      </p:cBhvr>
                                      <p:tavLst>
                                        <p:tav tm="0">
                                          <p:val>
                                            <p:strVal val="#ppt_x"/>
                                          </p:val>
                                        </p:tav>
                                        <p:tav tm="100000">
                                          <p:val>
                                            <p:strVal val="#ppt_x"/>
                                          </p:val>
                                        </p:tav>
                                      </p:tavLst>
                                    </p:anim>
                                    <p:anim calcmode="lin" valueType="num">
                                      <p:cBhvr additive="base">
                                        <p:cTn id="42" dur="500" fill="hold"/>
                                        <p:tgtEl>
                                          <p:spTgt spid="3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p:bldP spid="349" grpId="0" uiExpand="1" build="p"/>
      <p:bldP spid="3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3"/>
          <p:cNvSpPr txBox="1"/>
          <p:nvPr/>
        </p:nvSpPr>
        <p:spPr>
          <a:xfrm>
            <a:off x="0" y="0"/>
            <a:ext cx="12192000" cy="6858000"/>
          </a:xfrm>
          <a:prstGeom prst="rect">
            <a:avLst/>
          </a:prstGeom>
          <a:solidFill>
            <a:srgbClr val="CCFF99"/>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57" name="Google Shape;357;p13"/>
          <p:cNvSpPr txBox="1"/>
          <p:nvPr/>
        </p:nvSpPr>
        <p:spPr>
          <a:xfrm>
            <a:off x="3859212" y="0"/>
            <a:ext cx="8332787" cy="6858000"/>
          </a:xfrm>
          <a:prstGeom prst="rect">
            <a:avLst/>
          </a:prstGeom>
          <a:solidFill>
            <a:srgbClr val="99FF66"/>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58" name="Google Shape;358;p13"/>
          <p:cNvSpPr/>
          <p:nvPr/>
        </p:nvSpPr>
        <p:spPr>
          <a:xfrm>
            <a:off x="3302000" y="9525"/>
            <a:ext cx="8890000" cy="1108075"/>
          </a:xfrm>
          <a:custGeom>
            <a:avLst/>
            <a:gdLst/>
            <a:ahLst/>
            <a:cxnLst/>
            <a:rect l="l" t="t" r="r" b="b"/>
            <a:pathLst>
              <a:path w="8890000" h="1108075" extrusionOk="0">
                <a:moveTo>
                  <a:pt x="0" y="0"/>
                </a:moveTo>
                <a:lnTo>
                  <a:pt x="8705317" y="0"/>
                </a:lnTo>
                <a:lnTo>
                  <a:pt x="8890000" y="184683"/>
                </a:lnTo>
                <a:lnTo>
                  <a:pt x="8890000" y="1108075"/>
                </a:lnTo>
                <a:lnTo>
                  <a:pt x="0" y="1108075"/>
                </a:lnTo>
                <a:lnTo>
                  <a:pt x="0" y="0"/>
                </a:lnTo>
                <a:close/>
              </a:path>
            </a:pathLst>
          </a:custGeom>
          <a:solidFill>
            <a:srgbClr val="CC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59" name="Google Shape;359;p13"/>
          <p:cNvSpPr txBox="1"/>
          <p:nvPr/>
        </p:nvSpPr>
        <p:spPr>
          <a:xfrm>
            <a:off x="457200" y="112712"/>
            <a:ext cx="117348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5400"/>
              <a:buFont typeface="Arial"/>
              <a:buNone/>
            </a:pPr>
            <a:r>
              <a:rPr lang="en-US" sz="4400" b="1" i="0" u="none">
                <a:solidFill>
                  <a:srgbClr val="C00000"/>
                </a:solidFill>
                <a:latin typeface="Arial"/>
                <a:ea typeface="Arial"/>
                <a:cs typeface="Arial"/>
                <a:sym typeface="Arial"/>
              </a:rPr>
              <a:t>Phong cách Hồ Chí Minh – Lê Anh Trà</a:t>
            </a:r>
            <a:endParaRPr sz="4400">
              <a:solidFill>
                <a:srgbClr val="C00000"/>
              </a:solidFill>
            </a:endParaRPr>
          </a:p>
        </p:txBody>
      </p:sp>
      <p:pic>
        <p:nvPicPr>
          <p:cNvPr id="360" name="Google Shape;360;p13" descr="Tác giả Lê Anh Trà – Đôi nét về tiểu sử và sự nghiệp sáng tác"/>
          <p:cNvPicPr preferRelativeResize="0"/>
          <p:nvPr/>
        </p:nvPicPr>
        <p:blipFill rotWithShape="1">
          <a:blip r:embed="rId3">
            <a:alphaModFix/>
          </a:blip>
          <a:srcRect/>
          <a:stretch/>
        </p:blipFill>
        <p:spPr>
          <a:xfrm>
            <a:off x="328612" y="1785937"/>
            <a:ext cx="3182937" cy="3863975"/>
          </a:xfrm>
          <a:prstGeom prst="rect">
            <a:avLst/>
          </a:prstGeom>
          <a:noFill/>
          <a:ln>
            <a:noFill/>
          </a:ln>
        </p:spPr>
      </p:pic>
      <p:sp>
        <p:nvSpPr>
          <p:cNvPr id="361" name="Google Shape;361;p13"/>
          <p:cNvSpPr txBox="1"/>
          <p:nvPr/>
        </p:nvSpPr>
        <p:spPr>
          <a:xfrm>
            <a:off x="50800" y="1038225"/>
            <a:ext cx="3736975"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Times New Roman"/>
              <a:buNone/>
            </a:pPr>
            <a:r>
              <a:rPr lang="en-US" sz="2800" b="1" i="0" u="none">
                <a:solidFill>
                  <a:srgbClr val="C00000"/>
                </a:solidFill>
                <a:latin typeface="Times New Roman"/>
                <a:ea typeface="Times New Roman"/>
                <a:cs typeface="Times New Roman"/>
                <a:sym typeface="Times New Roman"/>
              </a:rPr>
              <a:t>I.  TÌM HIỂU CHUNG</a:t>
            </a:r>
            <a:endParaRPr>
              <a:solidFill>
                <a:srgbClr val="C00000"/>
              </a:solidFill>
            </a:endParaRPr>
          </a:p>
        </p:txBody>
      </p:sp>
      <p:sp>
        <p:nvSpPr>
          <p:cNvPr id="362" name="Google Shape;362;p13"/>
          <p:cNvSpPr txBox="1"/>
          <p:nvPr/>
        </p:nvSpPr>
        <p:spPr>
          <a:xfrm>
            <a:off x="533400" y="5867400"/>
            <a:ext cx="2376487" cy="522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Lê Anh Trà</a:t>
            </a:r>
            <a:endParaRPr/>
          </a:p>
        </p:txBody>
      </p:sp>
      <p:sp>
        <p:nvSpPr>
          <p:cNvPr id="363" name="Google Shape;363;p13"/>
          <p:cNvSpPr/>
          <p:nvPr/>
        </p:nvSpPr>
        <p:spPr>
          <a:xfrm>
            <a:off x="7472633" y="6112001"/>
            <a:ext cx="10304809" cy="7654316"/>
          </a:xfrm>
          <a:prstGeom prst="rtTriangle">
            <a:avLst/>
          </a:prstGeom>
          <a:solidFill>
            <a:srgbClr val="99F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4" name="Google Shape;364;p13"/>
          <p:cNvSpPr/>
          <p:nvPr/>
        </p:nvSpPr>
        <p:spPr>
          <a:xfrm>
            <a:off x="3859212" y="1117600"/>
            <a:ext cx="4017962" cy="668337"/>
          </a:xfrm>
          <a:prstGeom prst="homePlate">
            <a:avLst>
              <a:gd name="adj" fmla="val 19804"/>
            </a:avLst>
          </a:prstGeom>
          <a:solidFill>
            <a:srgbClr val="33CC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a:solidFill>
                  <a:schemeClr val="lt1"/>
                </a:solidFill>
                <a:latin typeface="Times New Roman"/>
                <a:ea typeface="Times New Roman"/>
                <a:cs typeface="Times New Roman"/>
                <a:sym typeface="Times New Roman"/>
              </a:rPr>
              <a:t>1. TÁC GIẢ</a:t>
            </a:r>
            <a:endParaRPr/>
          </a:p>
        </p:txBody>
      </p:sp>
      <p:sp>
        <p:nvSpPr>
          <p:cNvPr id="365" name="Google Shape;365;p13"/>
          <p:cNvSpPr/>
          <p:nvPr/>
        </p:nvSpPr>
        <p:spPr>
          <a:xfrm>
            <a:off x="7877175" y="1144587"/>
            <a:ext cx="4284662" cy="5678487"/>
          </a:xfrm>
          <a:prstGeom prst="roundRect">
            <a:avLst>
              <a:gd name="adj" fmla="val 16667"/>
            </a:avLst>
          </a:prstGeom>
          <a:solidFill>
            <a:srgbClr val="99FF99"/>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66" name="Google Shape;366;p13"/>
          <p:cNvSpPr txBox="1"/>
          <p:nvPr/>
        </p:nvSpPr>
        <p:spPr>
          <a:xfrm>
            <a:off x="4038600" y="1814512"/>
            <a:ext cx="3581400" cy="39702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 Lê Anh Trà (1927 – 199)</a:t>
            </a:r>
            <a:endParaRPr/>
          </a:p>
          <a:p>
            <a:pPr marL="0" marR="0" lvl="0" indent="0" algn="just"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 Quê: Đức Phổ, Quảng </a:t>
            </a:r>
            <a:r>
              <a:rPr lang="en-US" sz="2800" b="0" i="0" u="none" smtClean="0">
                <a:solidFill>
                  <a:srgbClr val="000000"/>
                </a:solidFill>
                <a:latin typeface="Times New Roman"/>
                <a:ea typeface="Times New Roman"/>
                <a:cs typeface="Times New Roman"/>
                <a:sym typeface="Times New Roman"/>
              </a:rPr>
              <a:t>    Ngãi</a:t>
            </a:r>
            <a:r>
              <a:rPr lang="en-US" sz="2800" b="0" i="0" u="none">
                <a:solidFill>
                  <a:srgbClr val="000000"/>
                </a:solidFill>
                <a:latin typeface="Times New Roman"/>
                <a:ea typeface="Times New Roman"/>
                <a:cs typeface="Times New Roman"/>
                <a:sym typeface="Times New Roman"/>
              </a:rPr>
              <a:t>.</a:t>
            </a:r>
            <a:endParaRPr/>
          </a:p>
          <a:p>
            <a:pPr marL="0" marR="0" lvl="0" indent="0" algn="just"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 Là nhà quân sự, nhà báo.</a:t>
            </a:r>
            <a:endParaRPr/>
          </a:p>
          <a:p>
            <a:pPr marL="0" marR="0" lvl="0" indent="0" algn="just"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 Tác giả chuyên nghiên cứu và viết về Hồ Chí Minh.</a:t>
            </a:r>
            <a:endParaRPr/>
          </a:p>
        </p:txBody>
      </p:sp>
      <p:sp>
        <p:nvSpPr>
          <p:cNvPr id="368" name="Google Shape;368;p13"/>
          <p:cNvSpPr/>
          <p:nvPr/>
        </p:nvSpPr>
        <p:spPr>
          <a:xfrm rot="-5400000" flipH="1">
            <a:off x="10030618" y="1029493"/>
            <a:ext cx="2006600" cy="2236787"/>
          </a:xfrm>
          <a:prstGeom prst="rtTriangle">
            <a:avLst/>
          </a:prstGeom>
          <a:solidFill>
            <a:srgbClr val="92D050"/>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69" name="Google Shape;369;p13"/>
          <p:cNvSpPr txBox="1"/>
          <p:nvPr/>
        </p:nvSpPr>
        <p:spPr>
          <a:xfrm>
            <a:off x="10668000" y="1219200"/>
            <a:ext cx="15240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2. TÁC PHẨM</a:t>
            </a:r>
            <a:endParaRPr/>
          </a:p>
        </p:txBody>
      </p:sp>
      <p:sp>
        <p:nvSpPr>
          <p:cNvPr id="370" name="Google Shape;370;p13"/>
          <p:cNvSpPr txBox="1"/>
          <p:nvPr/>
        </p:nvSpPr>
        <p:spPr>
          <a:xfrm>
            <a:off x="7877175" y="2944812"/>
            <a:ext cx="4314825" cy="353853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Kiểu văn bản: Nhật dụng</a:t>
            </a:r>
            <a:endParaRPr/>
          </a:p>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PTBĐ: Nghị luận kết hợp thuyết minh</a:t>
            </a:r>
            <a:endParaRPr/>
          </a:p>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Chủ đề: Hội nhập thế giới và giữ gìn bản sắc dân tộc.</a:t>
            </a:r>
            <a:endParaRPr/>
          </a:p>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Xuất xứ: trích bài “</a:t>
            </a:r>
            <a:r>
              <a:rPr lang="en-US" sz="2800" b="0" i="1" u="none">
                <a:solidFill>
                  <a:srgbClr val="000000"/>
                </a:solidFill>
                <a:latin typeface="Times New Roman"/>
                <a:ea typeface="Times New Roman"/>
                <a:cs typeface="Times New Roman"/>
                <a:sym typeface="Times New Roman"/>
              </a:rPr>
              <a:t>Phong cách Hồ Chí Minh, cái vĩ đại gắn với cái cao cả</a:t>
            </a:r>
            <a:r>
              <a:rPr lang="en-US" sz="2800" b="0" i="0" u="none">
                <a:solidFill>
                  <a:srgbClr val="000000"/>
                </a:solidFill>
                <a:latin typeface="Times New Roman"/>
                <a:ea typeface="Times New Roman"/>
                <a:cs typeface="Times New Roman"/>
                <a:sym typeface="Times New Roman"/>
              </a:rPr>
              <a:t>”</a:t>
            </a:r>
            <a:endParaRPr/>
          </a:p>
        </p:txBody>
      </p:sp>
      <p:pic>
        <p:nvPicPr>
          <p:cNvPr id="371" name="Google Shape;371;p13" descr="Tổng hợp ảnh Hoa Sen PNG"/>
          <p:cNvPicPr preferRelativeResize="0"/>
          <p:nvPr/>
        </p:nvPicPr>
        <p:blipFill rotWithShape="1">
          <a:blip r:embed="rId4">
            <a:alphaModFix/>
          </a:blip>
          <a:srcRect/>
          <a:stretch/>
        </p:blipFill>
        <p:spPr>
          <a:xfrm>
            <a:off x="8229600" y="914400"/>
            <a:ext cx="2324100" cy="23225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diamond(in)">
                                      <p:cBhvr>
                                        <p:cTn id="7" dur="2000"/>
                                        <p:tgtEl>
                                          <p:spTgt spid="3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4"/>
                                        </p:tgtEl>
                                        <p:attrNameLst>
                                          <p:attrName>style.visibility</p:attrName>
                                        </p:attrNameLst>
                                      </p:cBhvr>
                                      <p:to>
                                        <p:strVal val="visible"/>
                                      </p:to>
                                    </p:set>
                                    <p:anim calcmode="lin" valueType="num">
                                      <p:cBhvr additive="base">
                                        <p:cTn id="12" dur="500" fill="hold"/>
                                        <p:tgtEl>
                                          <p:spTgt spid="364"/>
                                        </p:tgtEl>
                                        <p:attrNameLst>
                                          <p:attrName>ppt_x</p:attrName>
                                        </p:attrNameLst>
                                      </p:cBhvr>
                                      <p:tavLst>
                                        <p:tav tm="0">
                                          <p:val>
                                            <p:strVal val="#ppt_x"/>
                                          </p:val>
                                        </p:tav>
                                        <p:tav tm="100000">
                                          <p:val>
                                            <p:strVal val="#ppt_x"/>
                                          </p:val>
                                        </p:tav>
                                      </p:tavLst>
                                    </p:anim>
                                    <p:anim calcmode="lin" valueType="num">
                                      <p:cBhvr additive="base">
                                        <p:cTn id="13" dur="500" fill="hold"/>
                                        <p:tgtEl>
                                          <p:spTgt spid="36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60"/>
                                        </p:tgtEl>
                                        <p:attrNameLst>
                                          <p:attrName>style.visibility</p:attrName>
                                        </p:attrNameLst>
                                      </p:cBhvr>
                                      <p:to>
                                        <p:strVal val="visible"/>
                                      </p:to>
                                    </p:set>
                                    <p:anim calcmode="lin" valueType="num">
                                      <p:cBhvr additive="base">
                                        <p:cTn id="18" dur="500" fill="hold"/>
                                        <p:tgtEl>
                                          <p:spTgt spid="360"/>
                                        </p:tgtEl>
                                        <p:attrNameLst>
                                          <p:attrName>ppt_x</p:attrName>
                                        </p:attrNameLst>
                                      </p:cBhvr>
                                      <p:tavLst>
                                        <p:tav tm="0">
                                          <p:val>
                                            <p:strVal val="#ppt_x"/>
                                          </p:val>
                                        </p:tav>
                                        <p:tav tm="100000">
                                          <p:val>
                                            <p:strVal val="#ppt_x"/>
                                          </p:val>
                                        </p:tav>
                                      </p:tavLst>
                                    </p:anim>
                                    <p:anim calcmode="lin" valueType="num">
                                      <p:cBhvr additive="base">
                                        <p:cTn id="19" dur="500" fill="hold"/>
                                        <p:tgtEl>
                                          <p:spTgt spid="36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62"/>
                                        </p:tgtEl>
                                        <p:attrNameLst>
                                          <p:attrName>style.visibility</p:attrName>
                                        </p:attrNameLst>
                                      </p:cBhvr>
                                      <p:to>
                                        <p:strVal val="visible"/>
                                      </p:to>
                                    </p:set>
                                    <p:anim calcmode="lin" valueType="num">
                                      <p:cBhvr additive="base">
                                        <p:cTn id="22" dur="500" fill="hold"/>
                                        <p:tgtEl>
                                          <p:spTgt spid="362"/>
                                        </p:tgtEl>
                                        <p:attrNameLst>
                                          <p:attrName>ppt_x</p:attrName>
                                        </p:attrNameLst>
                                      </p:cBhvr>
                                      <p:tavLst>
                                        <p:tav tm="0">
                                          <p:val>
                                            <p:strVal val="#ppt_x"/>
                                          </p:val>
                                        </p:tav>
                                        <p:tav tm="100000">
                                          <p:val>
                                            <p:strVal val="#ppt_x"/>
                                          </p:val>
                                        </p:tav>
                                      </p:tavLst>
                                    </p:anim>
                                    <p:anim calcmode="lin" valueType="num">
                                      <p:cBhvr additive="base">
                                        <p:cTn id="23" dur="500" fill="hold"/>
                                        <p:tgtEl>
                                          <p:spTgt spid="36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366"/>
                                        </p:tgtEl>
                                        <p:attrNameLst>
                                          <p:attrName>style.visibility</p:attrName>
                                        </p:attrNameLst>
                                      </p:cBhvr>
                                      <p:to>
                                        <p:strVal val="visible"/>
                                      </p:to>
                                    </p:set>
                                    <p:animEffect transition="in" filter="strips(downLeft)">
                                      <p:cBhvr>
                                        <p:cTn id="28" dur="500"/>
                                        <p:tgtEl>
                                          <p:spTgt spid="366"/>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369"/>
                                        </p:tgtEl>
                                        <p:attrNameLst>
                                          <p:attrName>style.visibility</p:attrName>
                                        </p:attrNameLst>
                                      </p:cBhvr>
                                      <p:to>
                                        <p:strVal val="visible"/>
                                      </p:to>
                                    </p:set>
                                    <p:animEffect transition="in" filter="wedge">
                                      <p:cBhvr>
                                        <p:cTn id="33" dur="1000"/>
                                        <p:tgtEl>
                                          <p:spTgt spid="369"/>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370"/>
                                        </p:tgtEl>
                                        <p:attrNameLst>
                                          <p:attrName>style.visibility</p:attrName>
                                        </p:attrNameLst>
                                      </p:cBhvr>
                                      <p:to>
                                        <p:strVal val="visible"/>
                                      </p:to>
                                    </p:set>
                                    <p:animEffect transition="in" filter="strips(downLeft)">
                                      <p:cBhvr>
                                        <p:cTn id="38" dur="5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p:bldP spid="362" grpId="0"/>
      <p:bldP spid="364" grpId="0" animBg="1"/>
      <p:bldP spid="366" grpId="0"/>
      <p:bldP spid="369" grpId="0"/>
      <p:bldP spid="3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14" descr="Download Vẽ Hoa Sen Bằng Màu Nước PNG Image with No Background ..."/>
          <p:cNvPicPr preferRelativeResize="0"/>
          <p:nvPr/>
        </p:nvPicPr>
        <p:blipFill rotWithShape="1">
          <a:blip r:embed="rId3">
            <a:alphaModFix/>
          </a:blip>
          <a:srcRect/>
          <a:stretch/>
        </p:blipFill>
        <p:spPr>
          <a:xfrm>
            <a:off x="8121650" y="914400"/>
            <a:ext cx="4070350" cy="5800725"/>
          </a:xfrm>
          <a:prstGeom prst="rect">
            <a:avLst/>
          </a:prstGeom>
          <a:noFill/>
          <a:ln>
            <a:noFill/>
          </a:ln>
        </p:spPr>
      </p:pic>
      <p:sp>
        <p:nvSpPr>
          <p:cNvPr id="377" name="Google Shape;377;p14"/>
          <p:cNvSpPr txBox="1"/>
          <p:nvPr/>
        </p:nvSpPr>
        <p:spPr>
          <a:xfrm>
            <a:off x="685800" y="196850"/>
            <a:ext cx="10560049"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5400"/>
              <a:buFont typeface="Arial"/>
              <a:buNone/>
            </a:pPr>
            <a:r>
              <a:rPr lang="en-US" sz="4400" b="1" i="0" u="none">
                <a:solidFill>
                  <a:srgbClr val="FF0000"/>
                </a:solidFill>
                <a:latin typeface="Arial"/>
                <a:ea typeface="Arial"/>
                <a:cs typeface="Arial"/>
                <a:sym typeface="Arial"/>
              </a:rPr>
              <a:t>Phong cách Hồ Chí Minh – Lê Anh Trà</a:t>
            </a:r>
            <a:endParaRPr sz="4400"/>
          </a:p>
        </p:txBody>
      </p:sp>
      <p:sp>
        <p:nvSpPr>
          <p:cNvPr id="378" name="Google Shape;378;p14"/>
          <p:cNvSpPr txBox="1"/>
          <p:nvPr/>
        </p:nvSpPr>
        <p:spPr>
          <a:xfrm>
            <a:off x="685800" y="1066800"/>
            <a:ext cx="3121025"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Times New Roman"/>
              <a:buNone/>
            </a:pPr>
            <a:r>
              <a:rPr lang="en-US" sz="3600" b="1" i="0" u="none">
                <a:solidFill>
                  <a:schemeClr val="dk1"/>
                </a:solidFill>
                <a:latin typeface="Times New Roman"/>
                <a:ea typeface="Times New Roman"/>
                <a:cs typeface="Times New Roman"/>
                <a:sym typeface="Times New Roman"/>
              </a:rPr>
              <a:t>Bố cục: 3 phần</a:t>
            </a:r>
            <a:endParaRPr/>
          </a:p>
        </p:txBody>
      </p:sp>
      <p:sp>
        <p:nvSpPr>
          <p:cNvPr id="379" name="Google Shape;379;p14"/>
          <p:cNvSpPr txBox="1"/>
          <p:nvPr/>
        </p:nvSpPr>
        <p:spPr>
          <a:xfrm>
            <a:off x="381000" y="2133600"/>
            <a:ext cx="914400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2060"/>
              </a:buClr>
              <a:buSzPts val="3200"/>
              <a:buFont typeface="Times New Roman"/>
              <a:buNone/>
            </a:pPr>
            <a:r>
              <a:rPr lang="en-US" sz="3200" b="0" i="0" u="none">
                <a:solidFill>
                  <a:srgbClr val="002060"/>
                </a:solidFill>
                <a:latin typeface="Times New Roman"/>
                <a:ea typeface="Times New Roman"/>
                <a:cs typeface="Times New Roman"/>
                <a:sym typeface="Times New Roman"/>
              </a:rPr>
              <a:t>- Phần </a:t>
            </a:r>
            <a:r>
              <a:rPr lang="en-US" sz="3200" b="0" i="0" u="none" smtClean="0">
                <a:solidFill>
                  <a:srgbClr val="002060"/>
                </a:solidFill>
                <a:latin typeface="Times New Roman"/>
                <a:ea typeface="Times New Roman"/>
                <a:cs typeface="Times New Roman"/>
                <a:sym typeface="Times New Roman"/>
              </a:rPr>
              <a:t>1: </a:t>
            </a:r>
            <a:r>
              <a:rPr lang="en-US" sz="3200" b="0" i="0" u="none">
                <a:solidFill>
                  <a:srgbClr val="002060"/>
                </a:solidFill>
                <a:latin typeface="Times New Roman"/>
                <a:ea typeface="Times New Roman"/>
                <a:cs typeface="Times New Roman"/>
                <a:sym typeface="Times New Roman"/>
              </a:rPr>
              <a:t>Từ đầu đến "</a:t>
            </a:r>
            <a:r>
              <a:rPr lang="en-US" sz="3200" b="0" i="1" u="none">
                <a:solidFill>
                  <a:srgbClr val="002060"/>
                </a:solidFill>
                <a:latin typeface="Times New Roman"/>
                <a:ea typeface="Times New Roman"/>
                <a:cs typeface="Times New Roman"/>
                <a:sym typeface="Times New Roman"/>
              </a:rPr>
              <a:t>rất hiện </a:t>
            </a:r>
            <a:r>
              <a:rPr lang="en-US" sz="3200" b="0" i="1" u="none" smtClean="0">
                <a:solidFill>
                  <a:srgbClr val="002060"/>
                </a:solidFill>
                <a:latin typeface="Times New Roman"/>
                <a:ea typeface="Times New Roman"/>
                <a:cs typeface="Times New Roman"/>
                <a:sym typeface="Times New Roman"/>
              </a:rPr>
              <a:t>đại</a:t>
            </a:r>
            <a:r>
              <a:rPr lang="en-US" sz="3200" b="0" i="0" u="none" smtClean="0">
                <a:solidFill>
                  <a:srgbClr val="002060"/>
                </a:solidFill>
                <a:latin typeface="Times New Roman"/>
                <a:ea typeface="Times New Roman"/>
                <a:cs typeface="Times New Roman"/>
                <a:sym typeface="Times New Roman"/>
              </a:rPr>
              <a:t>“ (Hồ </a:t>
            </a:r>
            <a:r>
              <a:rPr lang="en-US" sz="3200" b="0" i="0" u="none">
                <a:solidFill>
                  <a:srgbClr val="002060"/>
                </a:solidFill>
                <a:latin typeface="Times New Roman"/>
                <a:ea typeface="Times New Roman"/>
                <a:cs typeface="Times New Roman"/>
                <a:sym typeface="Times New Roman"/>
              </a:rPr>
              <a:t>Chí Minh với sự tiếp thu </a:t>
            </a:r>
            <a:r>
              <a:rPr lang="en-US" sz="3200" smtClean="0">
                <a:solidFill>
                  <a:srgbClr val="002060"/>
                </a:solidFill>
                <a:latin typeface="Times New Roman"/>
                <a:ea typeface="Times New Roman"/>
                <a:cs typeface="Times New Roman"/>
                <a:sym typeface="Times New Roman"/>
              </a:rPr>
              <a:t>tinh hoa </a:t>
            </a:r>
            <a:r>
              <a:rPr lang="en-US" sz="3200" b="0" i="0" u="none" smtClean="0">
                <a:solidFill>
                  <a:srgbClr val="002060"/>
                </a:solidFill>
                <a:latin typeface="Times New Roman"/>
                <a:ea typeface="Times New Roman"/>
                <a:cs typeface="Times New Roman"/>
                <a:sym typeface="Times New Roman"/>
              </a:rPr>
              <a:t>văn hóa </a:t>
            </a:r>
            <a:r>
              <a:rPr lang="en-US" sz="3200" b="0" i="0" u="none">
                <a:solidFill>
                  <a:srgbClr val="002060"/>
                </a:solidFill>
                <a:latin typeface="Times New Roman"/>
                <a:ea typeface="Times New Roman"/>
                <a:cs typeface="Times New Roman"/>
                <a:sym typeface="Times New Roman"/>
              </a:rPr>
              <a:t>nhân </a:t>
            </a:r>
            <a:r>
              <a:rPr lang="en-US" sz="3200" b="0" i="0" u="none" smtClean="0">
                <a:solidFill>
                  <a:srgbClr val="002060"/>
                </a:solidFill>
                <a:latin typeface="Times New Roman"/>
                <a:ea typeface="Times New Roman"/>
                <a:cs typeface="Times New Roman"/>
                <a:sym typeface="Times New Roman"/>
              </a:rPr>
              <a:t>loại).</a:t>
            </a:r>
            <a:endParaRPr sz="2400" b="0" i="0" u="none">
              <a:solidFill>
                <a:srgbClr val="002060"/>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2060"/>
              </a:buClr>
              <a:buSzPts val="3200"/>
              <a:buFont typeface="Times New Roman"/>
              <a:buNone/>
            </a:pPr>
            <a:r>
              <a:rPr lang="en-US" sz="3200" b="0" i="0" u="none">
                <a:solidFill>
                  <a:srgbClr val="002060"/>
                </a:solidFill>
                <a:latin typeface="Times New Roman"/>
                <a:ea typeface="Times New Roman"/>
                <a:cs typeface="Times New Roman"/>
                <a:sym typeface="Times New Roman"/>
              </a:rPr>
              <a:t>- Phần </a:t>
            </a:r>
            <a:r>
              <a:rPr lang="en-US" sz="3200" b="0" i="0" u="none" smtClean="0">
                <a:solidFill>
                  <a:srgbClr val="002060"/>
                </a:solidFill>
                <a:latin typeface="Times New Roman"/>
                <a:ea typeface="Times New Roman"/>
                <a:cs typeface="Times New Roman"/>
                <a:sym typeface="Times New Roman"/>
              </a:rPr>
              <a:t>2: </a:t>
            </a:r>
            <a:r>
              <a:rPr lang="en-US" sz="3200" b="0" i="0" u="none">
                <a:solidFill>
                  <a:srgbClr val="002060"/>
                </a:solidFill>
                <a:latin typeface="Times New Roman"/>
                <a:ea typeface="Times New Roman"/>
                <a:cs typeface="Times New Roman"/>
                <a:sym typeface="Times New Roman"/>
              </a:rPr>
              <a:t>Tiếp theo đến “</a:t>
            </a:r>
            <a:r>
              <a:rPr lang="en-US" sz="3200" b="0" i="1" u="none">
                <a:solidFill>
                  <a:srgbClr val="002060"/>
                </a:solidFill>
                <a:latin typeface="Times New Roman"/>
                <a:ea typeface="Times New Roman"/>
                <a:cs typeface="Times New Roman"/>
                <a:sym typeface="Times New Roman"/>
              </a:rPr>
              <a:t>cháo </a:t>
            </a:r>
            <a:r>
              <a:rPr lang="en-US" sz="3200" b="0" i="1" u="none" smtClean="0">
                <a:solidFill>
                  <a:srgbClr val="002060"/>
                </a:solidFill>
                <a:latin typeface="Times New Roman"/>
                <a:ea typeface="Times New Roman"/>
                <a:cs typeface="Times New Roman"/>
                <a:sym typeface="Times New Roman"/>
              </a:rPr>
              <a:t>hoa</a:t>
            </a:r>
            <a:r>
              <a:rPr lang="en-US" sz="3200" b="0" i="0" u="none" smtClean="0">
                <a:solidFill>
                  <a:srgbClr val="002060"/>
                </a:solidFill>
                <a:latin typeface="Times New Roman"/>
                <a:ea typeface="Times New Roman"/>
                <a:cs typeface="Times New Roman"/>
                <a:sym typeface="Times New Roman"/>
              </a:rPr>
              <a:t>” (Những </a:t>
            </a:r>
            <a:r>
              <a:rPr lang="en-US" sz="3200" b="0" i="0" u="none">
                <a:solidFill>
                  <a:srgbClr val="002060"/>
                </a:solidFill>
                <a:latin typeface="Times New Roman"/>
                <a:ea typeface="Times New Roman"/>
                <a:cs typeface="Times New Roman"/>
                <a:sym typeface="Times New Roman"/>
              </a:rPr>
              <a:t>nét đẹp trong lối sống </a:t>
            </a:r>
            <a:r>
              <a:rPr lang="en-US" sz="3200" b="0" i="0" u="none" smtClean="0">
                <a:solidFill>
                  <a:srgbClr val="002060"/>
                </a:solidFill>
                <a:latin typeface="Times New Roman"/>
                <a:ea typeface="Times New Roman"/>
                <a:cs typeface="Times New Roman"/>
                <a:sym typeface="Times New Roman"/>
              </a:rPr>
              <a:t>của Hồ </a:t>
            </a:r>
            <a:r>
              <a:rPr lang="en-US" sz="3200" b="0" i="0" u="none">
                <a:solidFill>
                  <a:srgbClr val="002060"/>
                </a:solidFill>
                <a:latin typeface="Times New Roman"/>
                <a:ea typeface="Times New Roman"/>
                <a:cs typeface="Times New Roman"/>
                <a:sym typeface="Times New Roman"/>
              </a:rPr>
              <a:t>Chí </a:t>
            </a:r>
            <a:r>
              <a:rPr lang="en-US" sz="3200" b="0" i="0" u="none" smtClean="0">
                <a:solidFill>
                  <a:srgbClr val="002060"/>
                </a:solidFill>
                <a:latin typeface="Times New Roman"/>
                <a:ea typeface="Times New Roman"/>
                <a:cs typeface="Times New Roman"/>
                <a:sym typeface="Times New Roman"/>
              </a:rPr>
              <a:t>Minh).</a:t>
            </a:r>
            <a:endParaRPr sz="2400" b="0" i="0" u="none">
              <a:solidFill>
                <a:srgbClr val="002060"/>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2060"/>
              </a:buClr>
              <a:buSzPts val="3200"/>
              <a:buFont typeface="Times New Roman"/>
              <a:buNone/>
            </a:pPr>
            <a:r>
              <a:rPr lang="en-US" sz="3200" b="0" i="0" u="none">
                <a:solidFill>
                  <a:srgbClr val="002060"/>
                </a:solidFill>
                <a:latin typeface="Times New Roman"/>
                <a:ea typeface="Times New Roman"/>
                <a:cs typeface="Times New Roman"/>
                <a:sym typeface="Times New Roman"/>
              </a:rPr>
              <a:t>- Phần </a:t>
            </a:r>
            <a:r>
              <a:rPr lang="en-US" sz="3200" b="0" i="0" u="none" smtClean="0">
                <a:solidFill>
                  <a:srgbClr val="002060"/>
                </a:solidFill>
                <a:latin typeface="Times New Roman"/>
                <a:ea typeface="Times New Roman"/>
                <a:cs typeface="Times New Roman"/>
                <a:sym typeface="Times New Roman"/>
              </a:rPr>
              <a:t>3:  </a:t>
            </a:r>
            <a:r>
              <a:rPr lang="en-US" sz="3200" b="0" i="1" u="none" smtClean="0">
                <a:solidFill>
                  <a:srgbClr val="002060"/>
                </a:solidFill>
                <a:latin typeface="Times New Roman"/>
                <a:ea typeface="Times New Roman"/>
                <a:cs typeface="Times New Roman"/>
                <a:sym typeface="Times New Roman"/>
              </a:rPr>
              <a:t>Phần </a:t>
            </a:r>
            <a:r>
              <a:rPr lang="en-US" sz="3200" i="1" smtClean="0">
                <a:solidFill>
                  <a:srgbClr val="002060"/>
                </a:solidFill>
                <a:latin typeface="Times New Roman"/>
                <a:ea typeface="Times New Roman"/>
                <a:cs typeface="Times New Roman"/>
                <a:sym typeface="Times New Roman"/>
              </a:rPr>
              <a:t>c</a:t>
            </a:r>
            <a:r>
              <a:rPr lang="en-US" sz="3200" b="0" i="1" u="none" smtClean="0">
                <a:solidFill>
                  <a:srgbClr val="002060"/>
                </a:solidFill>
                <a:latin typeface="Times New Roman"/>
                <a:ea typeface="Times New Roman"/>
                <a:cs typeface="Times New Roman"/>
                <a:sym typeface="Times New Roman"/>
              </a:rPr>
              <a:t>òn lại</a:t>
            </a:r>
            <a:r>
              <a:rPr lang="en-US" sz="3200" smtClean="0">
                <a:solidFill>
                  <a:srgbClr val="002060"/>
                </a:solidFill>
                <a:latin typeface="Times New Roman"/>
                <a:ea typeface="Times New Roman"/>
                <a:cs typeface="Times New Roman"/>
                <a:sym typeface="Times New Roman"/>
              </a:rPr>
              <a:t> (Những bàn luận</a:t>
            </a:r>
            <a:r>
              <a:rPr lang="en-US" sz="3200" b="0" i="0" u="none" smtClean="0">
                <a:solidFill>
                  <a:srgbClr val="002060"/>
                </a:solidFill>
                <a:latin typeface="Times New Roman"/>
                <a:ea typeface="Times New Roman"/>
                <a:cs typeface="Times New Roman"/>
                <a:sym typeface="Times New Roman"/>
              </a:rPr>
              <a:t> </a:t>
            </a:r>
            <a:r>
              <a:rPr lang="en-US" sz="3200" b="0" i="0" u="none">
                <a:solidFill>
                  <a:srgbClr val="002060"/>
                </a:solidFill>
                <a:latin typeface="Times New Roman"/>
                <a:ea typeface="Times New Roman"/>
                <a:cs typeface="Times New Roman"/>
                <a:sym typeface="Times New Roman"/>
              </a:rPr>
              <a:t>của tác giả </a:t>
            </a:r>
            <a:r>
              <a:rPr lang="en-US" sz="3200" b="0" i="0" u="none" smtClean="0">
                <a:solidFill>
                  <a:srgbClr val="002060"/>
                </a:solidFill>
                <a:latin typeface="Times New Roman"/>
                <a:ea typeface="Times New Roman"/>
                <a:cs typeface="Times New Roman"/>
                <a:sym typeface="Times New Roman"/>
              </a:rPr>
              <a:t>về lối sống của Bác)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slide(fromBottom)">
                                      <p:cBhvr>
                                        <p:cTn id="7" dur="5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5"/>
          <p:cNvSpPr txBox="1"/>
          <p:nvPr/>
        </p:nvSpPr>
        <p:spPr>
          <a:xfrm>
            <a:off x="381000" y="212725"/>
            <a:ext cx="115062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5400"/>
              <a:buFont typeface="Arial"/>
              <a:buNone/>
            </a:pPr>
            <a:r>
              <a:rPr lang="en-US" sz="4800" b="1" i="0" u="none">
                <a:solidFill>
                  <a:srgbClr val="FF0000"/>
                </a:solidFill>
                <a:latin typeface="Arial"/>
                <a:ea typeface="Arial"/>
                <a:cs typeface="Arial"/>
                <a:sym typeface="Arial"/>
              </a:rPr>
              <a:t>Phong cách Hồ Chí Minh – Lê Anh Trà</a:t>
            </a:r>
            <a:endParaRPr sz="4800"/>
          </a:p>
        </p:txBody>
      </p:sp>
      <p:pic>
        <p:nvPicPr>
          <p:cNvPr id="385" name="Google Shape;385;p15" descr="Tranh vẽ hoa sen 2"/>
          <p:cNvPicPr preferRelativeResize="0"/>
          <p:nvPr/>
        </p:nvPicPr>
        <p:blipFill rotWithShape="1">
          <a:blip r:embed="rId3">
            <a:alphaModFix/>
          </a:blip>
          <a:srcRect/>
          <a:stretch/>
        </p:blipFill>
        <p:spPr>
          <a:xfrm>
            <a:off x="8472487" y="1643062"/>
            <a:ext cx="3367087" cy="5214937"/>
          </a:xfrm>
          <a:prstGeom prst="rect">
            <a:avLst/>
          </a:prstGeom>
          <a:noFill/>
          <a:ln>
            <a:noFill/>
          </a:ln>
        </p:spPr>
      </p:pic>
      <p:sp>
        <p:nvSpPr>
          <p:cNvPr id="386" name="Google Shape;386;p15"/>
          <p:cNvSpPr txBox="1"/>
          <p:nvPr/>
        </p:nvSpPr>
        <p:spPr>
          <a:xfrm>
            <a:off x="609600" y="1219200"/>
            <a:ext cx="7924800" cy="186508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2060"/>
              </a:buClr>
              <a:buSzPts val="3200"/>
              <a:buFont typeface="Times New Roman"/>
              <a:buNone/>
            </a:pPr>
            <a:r>
              <a:rPr lang="en-US" sz="3200" b="1" i="0" u="none">
                <a:solidFill>
                  <a:srgbClr val="FF0000"/>
                </a:solidFill>
                <a:latin typeface="Times New Roman"/>
                <a:ea typeface="Times New Roman"/>
                <a:cs typeface="Times New Roman"/>
                <a:sym typeface="Times New Roman"/>
              </a:rPr>
              <a:t>II. ĐỌC – HIỂU VĂN BẢN</a:t>
            </a:r>
            <a:endParaRPr>
              <a:solidFill>
                <a:srgbClr val="FF0000"/>
              </a:solidFill>
            </a:endParaRPr>
          </a:p>
          <a:p>
            <a:pPr marL="0" marR="0" lvl="0" indent="0" algn="l" rtl="0">
              <a:lnSpc>
                <a:spcPct val="120000"/>
              </a:lnSpc>
              <a:spcBef>
                <a:spcPts val="0"/>
              </a:spcBef>
              <a:spcAft>
                <a:spcPts val="0"/>
              </a:spcAft>
              <a:buClr>
                <a:srgbClr val="002060"/>
              </a:buClr>
              <a:buSzPts val="3200"/>
              <a:buFont typeface="Times New Roman"/>
              <a:buNone/>
            </a:pPr>
            <a:r>
              <a:rPr lang="en-US" sz="3200" b="0" i="1" u="none">
                <a:solidFill>
                  <a:srgbClr val="002060"/>
                </a:solidFill>
                <a:latin typeface="Times New Roman"/>
                <a:ea typeface="Times New Roman"/>
                <a:cs typeface="Times New Roman"/>
                <a:sym typeface="Times New Roman"/>
              </a:rPr>
              <a:t>    </a:t>
            </a:r>
            <a:r>
              <a:rPr lang="en-US" sz="3200" b="1" i="1" u="none">
                <a:solidFill>
                  <a:srgbClr val="FF0000"/>
                </a:solidFill>
                <a:latin typeface="Times New Roman"/>
                <a:ea typeface="Times New Roman"/>
                <a:cs typeface="Times New Roman"/>
                <a:sym typeface="Times New Roman"/>
              </a:rPr>
              <a:t>1. </a:t>
            </a:r>
            <a:r>
              <a:rPr lang="en-US" sz="3200" b="1" i="1" u="sng">
                <a:solidFill>
                  <a:srgbClr val="FF0000"/>
                </a:solidFill>
                <a:latin typeface="Times New Roman"/>
                <a:ea typeface="Times New Roman"/>
                <a:cs typeface="Times New Roman"/>
                <a:sym typeface="Times New Roman"/>
              </a:rPr>
              <a:t>Hồ Chí Minh với sự tiếp thu tinh hoa văn </a:t>
            </a:r>
            <a:r>
              <a:rPr lang="en-US" sz="3200" b="1" i="1" u="sng" smtClean="0">
                <a:solidFill>
                  <a:srgbClr val="FF0000"/>
                </a:solidFill>
                <a:latin typeface="Times New Roman"/>
                <a:ea typeface="Times New Roman"/>
                <a:cs typeface="Times New Roman"/>
                <a:sym typeface="Times New Roman"/>
              </a:rPr>
              <a:t>hóa nhân loại</a:t>
            </a:r>
            <a:r>
              <a:rPr lang="en-US" sz="3200" b="1" i="1" u="none" smtClean="0">
                <a:solidFill>
                  <a:srgbClr val="FF0000"/>
                </a:solidFill>
                <a:latin typeface="Times New Roman"/>
                <a:ea typeface="Times New Roman"/>
                <a:cs typeface="Times New Roman"/>
                <a:sym typeface="Times New Roman"/>
              </a:rPr>
              <a:t>:</a:t>
            </a:r>
            <a:endParaRPr b="1">
              <a:solidFill>
                <a:srgbClr val="FF0000"/>
              </a:solidFill>
            </a:endParaRPr>
          </a:p>
        </p:txBody>
      </p:sp>
      <p:sp>
        <p:nvSpPr>
          <p:cNvPr id="387" name="Google Shape;387;p15"/>
          <p:cNvSpPr txBox="1"/>
          <p:nvPr/>
        </p:nvSpPr>
        <p:spPr>
          <a:xfrm>
            <a:off x="1219200" y="3200400"/>
            <a:ext cx="3348037" cy="122237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20000"/>
              </a:lnSpc>
              <a:spcBef>
                <a:spcPts val="0"/>
              </a:spcBef>
              <a:spcAft>
                <a:spcPts val="0"/>
              </a:spcAft>
              <a:buClr>
                <a:srgbClr val="002060"/>
              </a:buClr>
              <a:buSzPts val="3200"/>
              <a:buFont typeface="Times New Roman"/>
              <a:buAutoNum type="alphaLcPeriod"/>
            </a:pPr>
            <a:r>
              <a:rPr lang="en-US" sz="3200" b="0" i="0" u="none">
                <a:solidFill>
                  <a:srgbClr val="002060"/>
                </a:solidFill>
                <a:latin typeface="Times New Roman"/>
                <a:ea typeface="Times New Roman"/>
                <a:cs typeface="Times New Roman"/>
                <a:sym typeface="Times New Roman"/>
              </a:rPr>
              <a:t>Bối cảnh tiếp thu</a:t>
            </a:r>
            <a:endParaRPr/>
          </a:p>
          <a:p>
            <a:pPr marL="342900" marR="0" lvl="0" indent="-342900" algn="l" rtl="0">
              <a:lnSpc>
                <a:spcPct val="120000"/>
              </a:lnSpc>
              <a:spcBef>
                <a:spcPts val="0"/>
              </a:spcBef>
              <a:spcAft>
                <a:spcPts val="0"/>
              </a:spcAft>
              <a:buClr>
                <a:srgbClr val="002060"/>
              </a:buClr>
              <a:buSzPts val="3200"/>
              <a:buFont typeface="Times New Roman"/>
              <a:buAutoNum type="alphaLcPeriod"/>
            </a:pPr>
            <a:r>
              <a:rPr lang="en-US" sz="3200" b="0" i="0" u="none">
                <a:solidFill>
                  <a:srgbClr val="002060"/>
                </a:solidFill>
                <a:latin typeface="Times New Roman"/>
                <a:ea typeface="Times New Roman"/>
                <a:cs typeface="Times New Roman"/>
                <a:sym typeface="Times New Roman"/>
              </a:rPr>
              <a:t>Cách tiếp thu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7"/>
                                        </p:tgtEl>
                                        <p:attrNameLst>
                                          <p:attrName>style.visibility</p:attrName>
                                        </p:attrNameLst>
                                      </p:cBhvr>
                                      <p:to>
                                        <p:strVal val="visible"/>
                                      </p:to>
                                    </p:set>
                                    <p:anim calcmode="lin" valueType="num">
                                      <p:cBhvr>
                                        <p:cTn id="7" dur="500" fill="hold"/>
                                        <p:tgtEl>
                                          <p:spTgt spid="387"/>
                                        </p:tgtEl>
                                        <p:attrNameLst>
                                          <p:attrName>ppt_w</p:attrName>
                                        </p:attrNameLst>
                                      </p:cBhvr>
                                      <p:tavLst>
                                        <p:tav tm="0">
                                          <p:val>
                                            <p:fltVal val="0"/>
                                          </p:val>
                                        </p:tav>
                                        <p:tav tm="100000">
                                          <p:val>
                                            <p:strVal val="#ppt_w"/>
                                          </p:val>
                                        </p:tav>
                                      </p:tavLst>
                                    </p:anim>
                                    <p:anim calcmode="lin" valueType="num">
                                      <p:cBhvr>
                                        <p:cTn id="8" dur="500" fill="hold"/>
                                        <p:tgtEl>
                                          <p:spTgt spid="387"/>
                                        </p:tgtEl>
                                        <p:attrNameLst>
                                          <p:attrName>ppt_h</p:attrName>
                                        </p:attrNameLst>
                                      </p:cBhvr>
                                      <p:tavLst>
                                        <p:tav tm="0">
                                          <p:val>
                                            <p:fltVal val="0"/>
                                          </p:val>
                                        </p:tav>
                                        <p:tav tm="100000">
                                          <p:val>
                                            <p:strVal val="#ppt_h"/>
                                          </p:val>
                                        </p:tav>
                                      </p:tavLst>
                                    </p:anim>
                                    <p:animEffect transition="in" filter="fade">
                                      <p:cBhvr>
                                        <p:cTn id="9" dur="5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6"/>
          <p:cNvSpPr txBox="1"/>
          <p:nvPr/>
        </p:nvSpPr>
        <p:spPr>
          <a:xfrm>
            <a:off x="0" y="0"/>
            <a:ext cx="12192000" cy="6858000"/>
          </a:xfrm>
          <a:prstGeom prst="rect">
            <a:avLst/>
          </a:prstGeom>
          <a:solidFill>
            <a:srgbClr val="FFFF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2800"/>
              <a:buFont typeface="Arial"/>
              <a:buNone/>
            </a:pPr>
            <a:r>
              <a:rPr lang="en-US" sz="2800" b="1" i="0" u="none">
                <a:solidFill>
                  <a:srgbClr val="002060"/>
                </a:solidFill>
                <a:latin typeface="Arial"/>
                <a:ea typeface="Arial"/>
                <a:cs typeface="Arial"/>
                <a:sym typeface="Arial"/>
              </a:rPr>
              <a:t> </a:t>
            </a:r>
            <a:r>
              <a:rPr lang="en-US" sz="3200" b="1" i="0" u="none">
                <a:solidFill>
                  <a:srgbClr val="000000"/>
                </a:solidFill>
                <a:latin typeface="Arial"/>
                <a:ea typeface="Arial"/>
                <a:cs typeface="Arial"/>
                <a:sym typeface="Arial"/>
              </a:rPr>
              <a:t>1. HỒ CHÍ MINH VỚI SỰ TIẾP THU VĂN HÓA</a:t>
            </a:r>
            <a:endParaRPr/>
          </a:p>
        </p:txBody>
      </p:sp>
      <p:sp>
        <p:nvSpPr>
          <p:cNvPr id="393" name="Google Shape;393;p16"/>
          <p:cNvSpPr txBox="1"/>
          <p:nvPr/>
        </p:nvSpPr>
        <p:spPr>
          <a:xfrm>
            <a:off x="0" y="3100387"/>
            <a:ext cx="12192000" cy="2230437"/>
          </a:xfrm>
          <a:prstGeom prst="rect">
            <a:avLst/>
          </a:prstGeom>
          <a:solidFill>
            <a:srgbClr val="FFFF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94" name="Google Shape;394;p16"/>
          <p:cNvSpPr txBox="1"/>
          <p:nvPr/>
        </p:nvSpPr>
        <p:spPr>
          <a:xfrm>
            <a:off x="0" y="0"/>
            <a:ext cx="12192000" cy="809625"/>
          </a:xfrm>
          <a:prstGeom prst="rect">
            <a:avLst/>
          </a:prstGeom>
          <a:solidFill>
            <a:srgbClr val="CCFF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 </a:t>
            </a:r>
            <a:r>
              <a:rPr lang="en-US" sz="3200" b="1" i="0" u="none">
                <a:solidFill>
                  <a:srgbClr val="FF0000"/>
                </a:solidFill>
                <a:latin typeface="Times New Roman"/>
                <a:ea typeface="Times New Roman"/>
                <a:cs typeface="Times New Roman"/>
                <a:sym typeface="Times New Roman"/>
              </a:rPr>
              <a:t>1. HỒ CHÍ MINH VỚI SỰ TIẾP THU VĂN </a:t>
            </a:r>
            <a:r>
              <a:rPr lang="en-US" sz="3200" b="1" i="0" u="none" smtClean="0">
                <a:solidFill>
                  <a:srgbClr val="FF0000"/>
                </a:solidFill>
                <a:latin typeface="Times New Roman"/>
                <a:ea typeface="Times New Roman"/>
                <a:cs typeface="Times New Roman"/>
                <a:sym typeface="Times New Roman"/>
              </a:rPr>
              <a:t>HÓA NHÂN LOẠI</a:t>
            </a:r>
            <a:endParaRPr/>
          </a:p>
        </p:txBody>
      </p:sp>
      <p:sp>
        <p:nvSpPr>
          <p:cNvPr id="395" name="Google Shape;395;p16"/>
          <p:cNvSpPr txBox="1"/>
          <p:nvPr/>
        </p:nvSpPr>
        <p:spPr>
          <a:xfrm>
            <a:off x="0" y="809625"/>
            <a:ext cx="1087437" cy="2290762"/>
          </a:xfrm>
          <a:prstGeom prst="rect">
            <a:avLst/>
          </a:prstGeom>
          <a:solidFill>
            <a:srgbClr val="99FF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96" name="Google Shape;396;p16"/>
          <p:cNvSpPr txBox="1"/>
          <p:nvPr/>
        </p:nvSpPr>
        <p:spPr>
          <a:xfrm rot="-5400000">
            <a:off x="-608806" y="1442243"/>
            <a:ext cx="2438400" cy="9540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a. BỐI CẢNH </a:t>
            </a:r>
            <a:endParaRPr/>
          </a:p>
          <a:p>
            <a:pPr marL="0" marR="0" lvl="0" indent="0" algn="ctr" rtl="0">
              <a:lnSpc>
                <a:spcPct val="100000"/>
              </a:lnSpc>
              <a:spcBef>
                <a:spcPts val="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TIẾP THU</a:t>
            </a:r>
            <a:endParaRPr/>
          </a:p>
        </p:txBody>
      </p:sp>
      <p:sp>
        <p:nvSpPr>
          <p:cNvPr id="397" name="Google Shape;397;p16"/>
          <p:cNvSpPr txBox="1"/>
          <p:nvPr/>
        </p:nvSpPr>
        <p:spPr>
          <a:xfrm>
            <a:off x="-3175" y="3100387"/>
            <a:ext cx="1090612" cy="2230437"/>
          </a:xfrm>
          <a:prstGeom prst="rect">
            <a:avLst/>
          </a:prstGeom>
          <a:solidFill>
            <a:srgbClr val="FFCC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398" name="Google Shape;398;p16"/>
          <p:cNvSpPr txBox="1"/>
          <p:nvPr/>
        </p:nvSpPr>
        <p:spPr>
          <a:xfrm rot="-5400000">
            <a:off x="-427830" y="3782049"/>
            <a:ext cx="1903412"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b. </a:t>
            </a:r>
            <a:r>
              <a:rPr lang="en-US" sz="2400" b="1" i="0" u="none">
                <a:solidFill>
                  <a:srgbClr val="000000"/>
                </a:solidFill>
                <a:latin typeface="Times New Roman"/>
                <a:ea typeface="Times New Roman"/>
                <a:cs typeface="Times New Roman"/>
                <a:sym typeface="Times New Roman"/>
              </a:rPr>
              <a:t>CÁCH</a:t>
            </a:r>
            <a:endParaRPr sz="2400"/>
          </a:p>
          <a:p>
            <a:pPr marL="0" marR="0" lvl="0" indent="0" algn="ctr" rtl="0">
              <a:lnSpc>
                <a:spcPct val="100000"/>
              </a:lnSpc>
              <a:spcBef>
                <a:spcPts val="0"/>
              </a:spcBef>
              <a:spcAft>
                <a:spcPts val="0"/>
              </a:spcAft>
              <a:buClr>
                <a:srgbClr val="000000"/>
              </a:buClr>
              <a:buSzPts val="2800"/>
              <a:buFont typeface="Times New Roman"/>
              <a:buNone/>
            </a:pPr>
            <a:r>
              <a:rPr lang="en-US" sz="2400" b="1" i="0" u="none">
                <a:solidFill>
                  <a:srgbClr val="000000"/>
                </a:solidFill>
                <a:latin typeface="Times New Roman"/>
                <a:ea typeface="Times New Roman"/>
                <a:cs typeface="Times New Roman"/>
                <a:sym typeface="Times New Roman"/>
              </a:rPr>
              <a:t> TIẾP THU</a:t>
            </a:r>
            <a:endParaRPr sz="2400"/>
          </a:p>
        </p:txBody>
      </p:sp>
      <p:sp>
        <p:nvSpPr>
          <p:cNvPr id="399" name="Google Shape;399;p16"/>
          <p:cNvSpPr txBox="1"/>
          <p:nvPr/>
        </p:nvSpPr>
        <p:spPr>
          <a:xfrm>
            <a:off x="1222375" y="1012825"/>
            <a:ext cx="5137150" cy="1816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Trên con đường vượt đại dương.</a:t>
            </a:r>
            <a:endParaRPr/>
          </a:p>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Ghé nhiều nước trên thế giới.</a:t>
            </a:r>
            <a:endParaRPr/>
          </a:p>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Nói và viết thạo nhiều thứ tiếng.</a:t>
            </a:r>
            <a:endParaRPr/>
          </a:p>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Làm nhiều nghề.</a:t>
            </a:r>
            <a:endParaRPr/>
          </a:p>
        </p:txBody>
      </p:sp>
      <p:sp>
        <p:nvSpPr>
          <p:cNvPr id="400" name="Google Shape;400;p16"/>
          <p:cNvSpPr txBox="1"/>
          <p:nvPr/>
        </p:nvSpPr>
        <p:spPr>
          <a:xfrm>
            <a:off x="1222375" y="3384550"/>
            <a:ext cx="5032375" cy="1816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Đi đến đâu cũng học hỏi.</a:t>
            </a:r>
            <a:endParaRPr/>
          </a:p>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Với chủ nghĩa tư bản:</a:t>
            </a:r>
            <a:endParaRPr/>
          </a:p>
          <a:p>
            <a:pPr marL="285750" marR="0" lvl="0" indent="-285750" algn="l"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 Tiếp thu mọi cái đẹp và cái hay.</a:t>
            </a:r>
            <a:endParaRPr/>
          </a:p>
          <a:p>
            <a:pPr marL="285750" marR="0" lvl="0" indent="-285750" algn="l"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 Phê phán những tiêu cực.</a:t>
            </a:r>
            <a:endParaRPr/>
          </a:p>
        </p:txBody>
      </p:sp>
      <p:sp>
        <p:nvSpPr>
          <p:cNvPr id="401" name="Google Shape;401;p16"/>
          <p:cNvSpPr/>
          <p:nvPr/>
        </p:nvSpPr>
        <p:spPr>
          <a:xfrm>
            <a:off x="6175375" y="1009650"/>
            <a:ext cx="393700" cy="1816100"/>
          </a:xfrm>
          <a:prstGeom prst="rightBrace">
            <a:avLst>
              <a:gd name="adj1" fmla="val 390"/>
              <a:gd name="adj2" fmla="val 50000"/>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02" name="Google Shape;402;p16"/>
          <p:cNvSpPr/>
          <p:nvPr/>
        </p:nvSpPr>
        <p:spPr>
          <a:xfrm>
            <a:off x="6192837" y="3298825"/>
            <a:ext cx="392112" cy="1816100"/>
          </a:xfrm>
          <a:prstGeom prst="rightBrace">
            <a:avLst>
              <a:gd name="adj1" fmla="val 389"/>
              <a:gd name="adj2" fmla="val 50000"/>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03" name="Google Shape;403;p16"/>
          <p:cNvSpPr txBox="1"/>
          <p:nvPr/>
        </p:nvSpPr>
        <p:spPr>
          <a:xfrm>
            <a:off x="6632575" y="1030287"/>
            <a:ext cx="5495925" cy="1814512"/>
          </a:xfrm>
          <a:prstGeom prst="rect">
            <a:avLst/>
          </a:prstGeom>
          <a:solidFill>
            <a:srgbClr val="DCE6F2"/>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Gắn với sự nghiệp cứu nước.</a:t>
            </a:r>
            <a:endParaRPr/>
          </a:p>
          <a:p>
            <a:pPr marL="285750" marR="0" lvl="0" indent="-285750" algn="l"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Vốn tri thức sâu rộng, uyên thâm</a:t>
            </a:r>
            <a:endParaRPr/>
          </a:p>
          <a:p>
            <a:pPr marL="285750" marR="0" lvl="0" indent="-285750" algn="l"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=&gt; Nghệ thuật: Kể xen lẫn bình luận, so sánh.</a:t>
            </a:r>
            <a:endParaRPr/>
          </a:p>
        </p:txBody>
      </p:sp>
      <p:sp>
        <p:nvSpPr>
          <p:cNvPr id="404" name="Google Shape;404;p16"/>
          <p:cNvSpPr txBox="1"/>
          <p:nvPr/>
        </p:nvSpPr>
        <p:spPr>
          <a:xfrm>
            <a:off x="6569075" y="3251200"/>
            <a:ext cx="5494337" cy="1816100"/>
          </a:xfrm>
          <a:prstGeom prst="rect">
            <a:avLst/>
          </a:prstGeom>
          <a:solidFill>
            <a:srgbClr val="77933C"/>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2800"/>
              <a:buFont typeface="Times New Roman"/>
              <a:buChar char="-"/>
            </a:pPr>
            <a:r>
              <a:rPr lang="en-US" sz="2800" b="0" i="0" u="none">
                <a:solidFill>
                  <a:schemeClr val="lt1"/>
                </a:solidFill>
                <a:latin typeface="Times New Roman"/>
                <a:ea typeface="Times New Roman"/>
                <a:cs typeface="Times New Roman"/>
                <a:sym typeface="Times New Roman"/>
              </a:rPr>
              <a:t>Tiếp thu có chọn lọc.</a:t>
            </a:r>
            <a:endParaRPr/>
          </a:p>
          <a:p>
            <a:pPr marL="285750" marR="0" lvl="0" indent="-285750" algn="l" rtl="0">
              <a:lnSpc>
                <a:spcPct val="100000"/>
              </a:lnSpc>
              <a:spcBef>
                <a:spcPts val="0"/>
              </a:spcBef>
              <a:spcAft>
                <a:spcPts val="0"/>
              </a:spcAft>
              <a:buClr>
                <a:schemeClr val="lt1"/>
              </a:buClr>
              <a:buSzPts val="2800"/>
              <a:buFont typeface="Times New Roman"/>
              <a:buChar char="-"/>
            </a:pPr>
            <a:r>
              <a:rPr lang="en-US" sz="2800" b="0" i="0" u="none">
                <a:solidFill>
                  <a:schemeClr val="lt1"/>
                </a:solidFill>
                <a:latin typeface="Times New Roman"/>
                <a:ea typeface="Times New Roman"/>
                <a:cs typeface="Times New Roman"/>
                <a:sym typeface="Times New Roman"/>
              </a:rPr>
              <a:t>Trên cơ sở vốn văn hóa dân tộc.</a:t>
            </a:r>
            <a:endParaRPr/>
          </a:p>
          <a:p>
            <a:pPr marL="285750" marR="0" lvl="0" indent="-285750" algn="l" rtl="0">
              <a:lnSpc>
                <a:spcPct val="100000"/>
              </a:lnSpc>
              <a:spcBef>
                <a:spcPts val="0"/>
              </a:spcBef>
              <a:spcAft>
                <a:spcPts val="0"/>
              </a:spcAft>
              <a:buClr>
                <a:schemeClr val="lt1"/>
              </a:buClr>
              <a:buSzPts val="2800"/>
              <a:buFont typeface="Times New Roman"/>
              <a:buNone/>
            </a:pPr>
            <a:r>
              <a:rPr lang="en-US" sz="2800" b="0" i="0" u="none">
                <a:solidFill>
                  <a:schemeClr val="lt1"/>
                </a:solidFill>
                <a:latin typeface="Times New Roman"/>
                <a:ea typeface="Times New Roman"/>
                <a:cs typeface="Times New Roman"/>
                <a:sym typeface="Times New Roman"/>
              </a:rPr>
              <a:t>=&gt; Nghệ thuật: lập luận chặt chẽ, kết hợp </a:t>
            </a:r>
            <a:r>
              <a:rPr lang="en-US" sz="2800" b="0" i="0" u="none" smtClean="0">
                <a:solidFill>
                  <a:schemeClr val="lt1"/>
                </a:solidFill>
                <a:latin typeface="Times New Roman"/>
                <a:ea typeface="Times New Roman"/>
                <a:cs typeface="Times New Roman"/>
                <a:sym typeface="Times New Roman"/>
              </a:rPr>
              <a:t>giữa </a:t>
            </a:r>
            <a:r>
              <a:rPr lang="en-US" sz="2800" b="0" i="0" u="none">
                <a:solidFill>
                  <a:schemeClr val="lt1"/>
                </a:solidFill>
                <a:latin typeface="Times New Roman"/>
                <a:ea typeface="Times New Roman"/>
                <a:cs typeface="Times New Roman"/>
                <a:sym typeface="Times New Roman"/>
              </a:rPr>
              <a:t>bình luận, kể.</a:t>
            </a:r>
            <a:endParaRPr/>
          </a:p>
        </p:txBody>
      </p:sp>
      <p:sp>
        <p:nvSpPr>
          <p:cNvPr id="405" name="Google Shape;405;p16"/>
          <p:cNvSpPr/>
          <p:nvPr/>
        </p:nvSpPr>
        <p:spPr>
          <a:xfrm>
            <a:off x="381000" y="5791200"/>
            <a:ext cx="612775" cy="428625"/>
          </a:xfrm>
          <a:custGeom>
            <a:avLst/>
            <a:gdLst/>
            <a:ahLst/>
            <a:cxnLst/>
            <a:rect l="l" t="t" r="r" b="b"/>
            <a:pathLst>
              <a:path w="612775" h="428625" extrusionOk="0">
                <a:moveTo>
                  <a:pt x="0" y="107156"/>
                </a:moveTo>
                <a:lnTo>
                  <a:pt x="13395" y="107156"/>
                </a:lnTo>
                <a:lnTo>
                  <a:pt x="13395" y="321469"/>
                </a:lnTo>
                <a:lnTo>
                  <a:pt x="0" y="321469"/>
                </a:lnTo>
                <a:lnTo>
                  <a:pt x="0" y="107156"/>
                </a:lnTo>
                <a:close/>
                <a:moveTo>
                  <a:pt x="26789" y="107156"/>
                </a:moveTo>
                <a:lnTo>
                  <a:pt x="53578" y="107156"/>
                </a:lnTo>
                <a:lnTo>
                  <a:pt x="53578" y="321469"/>
                </a:lnTo>
                <a:lnTo>
                  <a:pt x="26789" y="321469"/>
                </a:lnTo>
                <a:lnTo>
                  <a:pt x="26789" y="107156"/>
                </a:lnTo>
                <a:close/>
                <a:moveTo>
                  <a:pt x="66973" y="107156"/>
                </a:moveTo>
                <a:lnTo>
                  <a:pt x="398463" y="107156"/>
                </a:lnTo>
                <a:lnTo>
                  <a:pt x="398463" y="0"/>
                </a:lnTo>
                <a:lnTo>
                  <a:pt x="612775" y="214313"/>
                </a:lnTo>
                <a:lnTo>
                  <a:pt x="398463" y="428625"/>
                </a:lnTo>
                <a:lnTo>
                  <a:pt x="398463" y="321469"/>
                </a:lnTo>
                <a:lnTo>
                  <a:pt x="66973" y="321469"/>
                </a:lnTo>
                <a:lnTo>
                  <a:pt x="66973" y="107156"/>
                </a:lnTo>
                <a:close/>
              </a:path>
            </a:pathLst>
          </a:custGeom>
          <a:solidFill>
            <a:srgbClr val="FFC000"/>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06" name="Google Shape;406;p16"/>
          <p:cNvSpPr txBox="1"/>
          <p:nvPr/>
        </p:nvSpPr>
        <p:spPr>
          <a:xfrm>
            <a:off x="1143000" y="5562600"/>
            <a:ext cx="3757612"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200"/>
              <a:buFont typeface="Arial"/>
              <a:buNone/>
            </a:pPr>
            <a:r>
              <a:rPr lang="en-US" sz="3200" b="0" i="0" u="none">
                <a:solidFill>
                  <a:srgbClr val="FF0000"/>
                </a:solidFill>
                <a:latin typeface="Arial"/>
                <a:ea typeface="Arial"/>
                <a:cs typeface="Arial"/>
                <a:sym typeface="Arial"/>
              </a:rPr>
              <a:t>Phong cách Hồ Chí Minh</a:t>
            </a:r>
            <a:endParaRPr sz="3200"/>
          </a:p>
        </p:txBody>
      </p:sp>
      <p:sp>
        <p:nvSpPr>
          <p:cNvPr id="407" name="Google Shape;407;p16"/>
          <p:cNvSpPr/>
          <p:nvPr/>
        </p:nvSpPr>
        <p:spPr>
          <a:xfrm>
            <a:off x="5046662" y="5330825"/>
            <a:ext cx="7081837" cy="1527175"/>
          </a:xfrm>
          <a:prstGeom prst="roundRect">
            <a:avLst>
              <a:gd name="adj" fmla="val 16667"/>
            </a:avLst>
          </a:prstGeom>
          <a:solidFill>
            <a:srgbClr val="FFC000"/>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Kết hợp hài hòa giữa văn hóa truyền thống và hiện đại, dân tộc và nhân loại.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slide(fromBottom)">
                                      <p:cBhvr>
                                        <p:cTn id="7" dur="500"/>
                                        <p:tgtEl>
                                          <p:spTgt spid="3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3"/>
                                        </p:tgtEl>
                                        <p:attrNameLst>
                                          <p:attrName>style.visibility</p:attrName>
                                        </p:attrNameLst>
                                      </p:cBhvr>
                                      <p:to>
                                        <p:strVal val="visible"/>
                                      </p:to>
                                    </p:set>
                                    <p:anim calcmode="lin" valueType="num">
                                      <p:cBhvr additive="base">
                                        <p:cTn id="12" dur="500" fill="hold"/>
                                        <p:tgtEl>
                                          <p:spTgt spid="403"/>
                                        </p:tgtEl>
                                        <p:attrNameLst>
                                          <p:attrName>ppt_x</p:attrName>
                                        </p:attrNameLst>
                                      </p:cBhvr>
                                      <p:tavLst>
                                        <p:tav tm="0">
                                          <p:val>
                                            <p:strVal val="#ppt_x"/>
                                          </p:val>
                                        </p:tav>
                                        <p:tav tm="100000">
                                          <p:val>
                                            <p:strVal val="#ppt_x"/>
                                          </p:val>
                                        </p:tav>
                                      </p:tavLst>
                                    </p:anim>
                                    <p:anim calcmode="lin" valueType="num">
                                      <p:cBhvr additive="base">
                                        <p:cTn id="13" dur="500" fill="hold"/>
                                        <p:tgtEl>
                                          <p:spTgt spid="40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400"/>
                                        </p:tgtEl>
                                        <p:attrNameLst>
                                          <p:attrName>style.visibility</p:attrName>
                                        </p:attrNameLst>
                                      </p:cBhvr>
                                      <p:to>
                                        <p:strVal val="visible"/>
                                      </p:to>
                                    </p:set>
                                    <p:animEffect transition="in" filter="strips(downLeft)">
                                      <p:cBhvr>
                                        <p:cTn id="18" dur="500"/>
                                        <p:tgtEl>
                                          <p:spTgt spid="40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04"/>
                                        </p:tgtEl>
                                        <p:attrNameLst>
                                          <p:attrName>style.visibility</p:attrName>
                                        </p:attrNameLst>
                                      </p:cBhvr>
                                      <p:to>
                                        <p:strVal val="visible"/>
                                      </p:to>
                                    </p:set>
                                    <p:anim calcmode="lin" valueType="num">
                                      <p:cBhvr additive="base">
                                        <p:cTn id="23" dur="500" fill="hold"/>
                                        <p:tgtEl>
                                          <p:spTgt spid="404"/>
                                        </p:tgtEl>
                                        <p:attrNameLst>
                                          <p:attrName>ppt_x</p:attrName>
                                        </p:attrNameLst>
                                      </p:cBhvr>
                                      <p:tavLst>
                                        <p:tav tm="0">
                                          <p:val>
                                            <p:strVal val="#ppt_x"/>
                                          </p:val>
                                        </p:tav>
                                        <p:tav tm="100000">
                                          <p:val>
                                            <p:strVal val="#ppt_x"/>
                                          </p:val>
                                        </p:tav>
                                      </p:tavLst>
                                    </p:anim>
                                    <p:anim calcmode="lin" valueType="num">
                                      <p:cBhvr additive="base">
                                        <p:cTn id="24" dur="500" fill="hold"/>
                                        <p:tgtEl>
                                          <p:spTgt spid="40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405"/>
                                        </p:tgtEl>
                                        <p:attrNameLst>
                                          <p:attrName>style.visibility</p:attrName>
                                        </p:attrNameLst>
                                      </p:cBhvr>
                                      <p:to>
                                        <p:strVal val="visible"/>
                                      </p:to>
                                    </p:set>
                                    <p:animEffect transition="in" filter="slide(fromBottom)">
                                      <p:cBhvr>
                                        <p:cTn id="29" dur="500"/>
                                        <p:tgtEl>
                                          <p:spTgt spid="405"/>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406"/>
                                        </p:tgtEl>
                                        <p:attrNameLst>
                                          <p:attrName>style.visibility</p:attrName>
                                        </p:attrNameLst>
                                      </p:cBhvr>
                                      <p:to>
                                        <p:strVal val="visible"/>
                                      </p:to>
                                    </p:set>
                                    <p:animEffect transition="in" filter="slide(fromBottom)">
                                      <p:cBhvr>
                                        <p:cTn id="32" dur="500"/>
                                        <p:tgtEl>
                                          <p:spTgt spid="40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07"/>
                                        </p:tgtEl>
                                        <p:attrNameLst>
                                          <p:attrName>style.visibility</p:attrName>
                                        </p:attrNameLst>
                                      </p:cBhvr>
                                      <p:to>
                                        <p:strVal val="visible"/>
                                      </p:to>
                                    </p:set>
                                    <p:animEffect transition="in" filter="randombar(horizontal)">
                                      <p:cBhvr>
                                        <p:cTn id="37" dur="5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0"/>
      <p:bldP spid="400" grpId="0"/>
      <p:bldP spid="403" grpId="0" animBg="1"/>
      <p:bldP spid="404" grpId="0" animBg="1"/>
      <p:bldP spid="405" grpId="0" animBg="1"/>
      <p:bldP spid="406" grpId="0"/>
      <p:bldP spid="40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7"/>
          <p:cNvSpPr txBox="1"/>
          <p:nvPr/>
        </p:nvSpPr>
        <p:spPr>
          <a:xfrm>
            <a:off x="0" y="9525"/>
            <a:ext cx="12192000" cy="811212"/>
          </a:xfrm>
          <a:prstGeom prst="rect">
            <a:avLst/>
          </a:prstGeom>
          <a:solidFill>
            <a:srgbClr val="CCFF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 </a:t>
            </a:r>
            <a:r>
              <a:rPr lang="en-US" sz="3200" b="1" i="0" u="none">
                <a:solidFill>
                  <a:srgbClr val="FF0000"/>
                </a:solidFill>
                <a:latin typeface="Times New Roman"/>
                <a:ea typeface="Times New Roman"/>
                <a:cs typeface="Times New Roman"/>
                <a:sym typeface="Times New Roman"/>
              </a:rPr>
              <a:t>2. NÉT ĐẸP TRONG LỐI SỐNG CỦA CHỦ TỊCH HỒ CHÍ MINH</a:t>
            </a:r>
            <a:endParaRPr/>
          </a:p>
        </p:txBody>
      </p:sp>
      <p:sp>
        <p:nvSpPr>
          <p:cNvPr id="413" name="Google Shape;413;p17"/>
          <p:cNvSpPr txBox="1"/>
          <p:nvPr/>
        </p:nvSpPr>
        <p:spPr>
          <a:xfrm>
            <a:off x="0" y="809625"/>
            <a:ext cx="3001962" cy="3935412"/>
          </a:xfrm>
          <a:prstGeom prst="rect">
            <a:avLst/>
          </a:prstGeom>
          <a:solidFill>
            <a:srgbClr val="FDEAD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14" name="Google Shape;414;p17"/>
          <p:cNvSpPr txBox="1"/>
          <p:nvPr/>
        </p:nvSpPr>
        <p:spPr>
          <a:xfrm>
            <a:off x="3001962" y="809625"/>
            <a:ext cx="3001962" cy="3935412"/>
          </a:xfrm>
          <a:prstGeom prst="rect">
            <a:avLst/>
          </a:prstGeom>
          <a:solidFill>
            <a:srgbClr val="FCD5B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15" name="Google Shape;415;p17"/>
          <p:cNvSpPr txBox="1"/>
          <p:nvPr/>
        </p:nvSpPr>
        <p:spPr>
          <a:xfrm>
            <a:off x="6003925" y="809625"/>
            <a:ext cx="3003550" cy="3935412"/>
          </a:xfrm>
          <a:prstGeom prst="rect">
            <a:avLst/>
          </a:prstGeom>
          <a:solidFill>
            <a:srgbClr val="FAC0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16" name="Google Shape;416;p17"/>
          <p:cNvSpPr txBox="1"/>
          <p:nvPr/>
        </p:nvSpPr>
        <p:spPr>
          <a:xfrm>
            <a:off x="9007475" y="809625"/>
            <a:ext cx="3184525" cy="3935412"/>
          </a:xfrm>
          <a:prstGeom prst="rect">
            <a:avLst/>
          </a:prstGeom>
          <a:solidFill>
            <a:srgbClr val="FF9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17" name="Google Shape;417;p17"/>
          <p:cNvSpPr txBox="1"/>
          <p:nvPr/>
        </p:nvSpPr>
        <p:spPr>
          <a:xfrm>
            <a:off x="0" y="809625"/>
            <a:ext cx="3001962" cy="523875"/>
          </a:xfrm>
          <a:prstGeom prst="rect">
            <a:avLst/>
          </a:prstGeom>
          <a:solidFill>
            <a:srgbClr val="D7E4B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Times New Roman"/>
              <a:buNone/>
            </a:pPr>
            <a:r>
              <a:rPr lang="en-US" sz="2800" b="1" i="0" u="none">
                <a:solidFill>
                  <a:srgbClr val="002060"/>
                </a:solidFill>
                <a:latin typeface="Times New Roman"/>
                <a:ea typeface="Times New Roman"/>
                <a:cs typeface="Times New Roman"/>
                <a:sym typeface="Times New Roman"/>
              </a:rPr>
              <a:t>Nơi ở, làm việc</a:t>
            </a:r>
            <a:endParaRPr/>
          </a:p>
        </p:txBody>
      </p:sp>
      <p:sp>
        <p:nvSpPr>
          <p:cNvPr id="418" name="Google Shape;418;p17"/>
          <p:cNvSpPr txBox="1"/>
          <p:nvPr/>
        </p:nvSpPr>
        <p:spPr>
          <a:xfrm>
            <a:off x="3001962" y="809625"/>
            <a:ext cx="3001962" cy="523875"/>
          </a:xfrm>
          <a:prstGeom prst="rect">
            <a:avLst/>
          </a:prstGeom>
          <a:solidFill>
            <a:srgbClr val="C3D69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2800"/>
              <a:buFont typeface="Times New Roman"/>
              <a:buNone/>
            </a:pPr>
            <a:r>
              <a:rPr lang="en-US" sz="2800" b="1" i="0" u="none">
                <a:solidFill>
                  <a:srgbClr val="002060"/>
                </a:solidFill>
                <a:latin typeface="Times New Roman"/>
                <a:ea typeface="Times New Roman"/>
                <a:cs typeface="Times New Roman"/>
                <a:sym typeface="Times New Roman"/>
              </a:rPr>
              <a:t>Trang phục</a:t>
            </a:r>
            <a:endParaRPr/>
          </a:p>
        </p:txBody>
      </p:sp>
      <p:sp>
        <p:nvSpPr>
          <p:cNvPr id="419" name="Google Shape;419;p17"/>
          <p:cNvSpPr txBox="1"/>
          <p:nvPr/>
        </p:nvSpPr>
        <p:spPr>
          <a:xfrm>
            <a:off x="6003925" y="820737"/>
            <a:ext cx="3003550" cy="522287"/>
          </a:xfrm>
          <a:prstGeom prst="rect">
            <a:avLst/>
          </a:prstGeom>
          <a:solidFill>
            <a:srgbClr val="77933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a:solidFill>
                  <a:schemeClr val="lt1"/>
                </a:solidFill>
                <a:latin typeface="Times New Roman"/>
                <a:ea typeface="Times New Roman"/>
                <a:cs typeface="Times New Roman"/>
                <a:sym typeface="Times New Roman"/>
              </a:rPr>
              <a:t>Ăn uống</a:t>
            </a:r>
            <a:endParaRPr/>
          </a:p>
        </p:txBody>
      </p:sp>
      <p:sp>
        <p:nvSpPr>
          <p:cNvPr id="420" name="Google Shape;420;p17"/>
          <p:cNvSpPr txBox="1"/>
          <p:nvPr/>
        </p:nvSpPr>
        <p:spPr>
          <a:xfrm>
            <a:off x="9007475" y="820737"/>
            <a:ext cx="3184525" cy="522287"/>
          </a:xfrm>
          <a:prstGeom prst="rect">
            <a:avLst/>
          </a:prstGeom>
          <a:solidFill>
            <a:srgbClr val="4F62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Times New Roman"/>
              <a:buNone/>
            </a:pPr>
            <a:r>
              <a:rPr lang="en-US" sz="2800" b="1" i="0" u="none">
                <a:solidFill>
                  <a:schemeClr val="lt1"/>
                </a:solidFill>
                <a:latin typeface="Times New Roman"/>
                <a:ea typeface="Times New Roman"/>
                <a:cs typeface="Times New Roman"/>
                <a:sym typeface="Times New Roman"/>
              </a:rPr>
              <a:t>Tư trang</a:t>
            </a:r>
            <a:endParaRPr/>
          </a:p>
        </p:txBody>
      </p:sp>
      <p:sp>
        <p:nvSpPr>
          <p:cNvPr id="421" name="Google Shape;421;p17"/>
          <p:cNvSpPr txBox="1"/>
          <p:nvPr/>
        </p:nvSpPr>
        <p:spPr>
          <a:xfrm>
            <a:off x="0" y="1533525"/>
            <a:ext cx="3001962" cy="3108325"/>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Nhà sàn, vẻn vẹn vài phòng.</a:t>
            </a:r>
            <a:endParaRPr/>
          </a:p>
          <a:p>
            <a:pPr marL="285750" marR="0" lvl="0" indent="-285750" algn="just"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Là nơi tiếp khách, họp Bộ Chính trị, làm việc và ngủ.</a:t>
            </a:r>
            <a:endParaRPr/>
          </a:p>
          <a:p>
            <a:pPr marL="285750" marR="0" lvl="0" indent="-285750" algn="just"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=&gt; Nơi ở đơn sơ.</a:t>
            </a:r>
            <a:endParaRPr/>
          </a:p>
        </p:txBody>
      </p:sp>
      <p:sp>
        <p:nvSpPr>
          <p:cNvPr id="422" name="Google Shape;422;p17"/>
          <p:cNvSpPr txBox="1"/>
          <p:nvPr/>
        </p:nvSpPr>
        <p:spPr>
          <a:xfrm>
            <a:off x="3001962" y="1533525"/>
            <a:ext cx="3001962" cy="2246729"/>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Bộ quần áo bà ba nâu.</a:t>
            </a:r>
            <a:endParaRPr/>
          </a:p>
          <a:p>
            <a:pPr marL="285750" marR="0" lvl="0" indent="-285750" algn="just"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Chiếc áo trấn thủ.</a:t>
            </a:r>
            <a:endParaRPr/>
          </a:p>
          <a:p>
            <a:pPr marL="285750" marR="0" lvl="0" indent="-285750" algn="just"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Đôi dép lốp</a:t>
            </a:r>
            <a:endParaRPr/>
          </a:p>
          <a:p>
            <a:pPr marL="285750" marR="0" lvl="0" indent="-285750" algn="just"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=&gt; Giản </a:t>
            </a:r>
            <a:r>
              <a:rPr lang="en-US" sz="2800" b="0" i="0" u="none" smtClean="0">
                <a:solidFill>
                  <a:srgbClr val="000000"/>
                </a:solidFill>
                <a:latin typeface="Times New Roman"/>
                <a:ea typeface="Times New Roman"/>
                <a:cs typeface="Times New Roman"/>
                <a:sym typeface="Times New Roman"/>
              </a:rPr>
              <a:t>dị</a:t>
            </a:r>
            <a:endParaRPr/>
          </a:p>
        </p:txBody>
      </p:sp>
      <p:sp>
        <p:nvSpPr>
          <p:cNvPr id="423" name="Google Shape;423;p17"/>
          <p:cNvSpPr txBox="1"/>
          <p:nvPr/>
        </p:nvSpPr>
        <p:spPr>
          <a:xfrm>
            <a:off x="5959475" y="1573212"/>
            <a:ext cx="3001962" cy="224631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Cá kho, rau luộc, dưa ghém, cà muối, cháo hoa.</a:t>
            </a:r>
            <a:endParaRPr/>
          </a:p>
          <a:p>
            <a:pPr marL="285750" marR="0" lvl="0" indent="-285750" algn="just"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=&gt; Dân dã, không cầu kì.</a:t>
            </a:r>
            <a:endParaRPr/>
          </a:p>
        </p:txBody>
      </p:sp>
      <p:sp>
        <p:nvSpPr>
          <p:cNvPr id="424" name="Google Shape;424;p17"/>
          <p:cNvSpPr txBox="1"/>
          <p:nvPr/>
        </p:nvSpPr>
        <p:spPr>
          <a:xfrm>
            <a:off x="9097962" y="1573212"/>
            <a:ext cx="3001962" cy="224631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Chiếc vali con.</a:t>
            </a:r>
            <a:endParaRPr/>
          </a:p>
          <a:p>
            <a:pPr marL="285750" marR="0" lvl="0" indent="-285750" algn="just"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Vài bộ quần áo.</a:t>
            </a:r>
            <a:endParaRPr/>
          </a:p>
          <a:p>
            <a:pPr marL="285750" marR="0" lvl="0" indent="-285750" algn="just" rtl="0">
              <a:lnSpc>
                <a:spcPct val="100000"/>
              </a:lnSpc>
              <a:spcBef>
                <a:spcPts val="0"/>
              </a:spcBef>
              <a:spcAft>
                <a:spcPts val="0"/>
              </a:spcAft>
              <a:buClr>
                <a:srgbClr val="000000"/>
              </a:buClr>
              <a:buSzPts val="2800"/>
              <a:buFont typeface="Times New Roman"/>
              <a:buChar char="-"/>
            </a:pPr>
            <a:r>
              <a:rPr lang="en-US" sz="2800" b="0" i="0" u="none">
                <a:solidFill>
                  <a:srgbClr val="000000"/>
                </a:solidFill>
                <a:latin typeface="Times New Roman"/>
                <a:ea typeface="Times New Roman"/>
                <a:cs typeface="Times New Roman"/>
                <a:sym typeface="Times New Roman"/>
              </a:rPr>
              <a:t>Vài vật kỉ niệm của cuộc đời.</a:t>
            </a:r>
            <a:endParaRPr/>
          </a:p>
          <a:p>
            <a:pPr marL="285750" marR="0" lvl="0" indent="-285750" algn="just" rtl="0">
              <a:lnSpc>
                <a:spcPct val="10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=&gt; Tư trang ít ỏi</a:t>
            </a:r>
            <a:endParaRPr/>
          </a:p>
        </p:txBody>
      </p:sp>
      <p:sp>
        <p:nvSpPr>
          <p:cNvPr id="425" name="Google Shape;425;p17"/>
          <p:cNvSpPr txBox="1"/>
          <p:nvPr/>
        </p:nvSpPr>
        <p:spPr>
          <a:xfrm>
            <a:off x="0" y="4729162"/>
            <a:ext cx="12192000" cy="2095500"/>
          </a:xfrm>
          <a:prstGeom prst="rect">
            <a:avLst/>
          </a:prstGeom>
          <a:solidFill>
            <a:srgbClr val="CCFF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26" name="Google Shape;426;p17"/>
          <p:cNvSpPr txBox="1"/>
          <p:nvPr/>
        </p:nvSpPr>
        <p:spPr>
          <a:xfrm>
            <a:off x="765175" y="5743575"/>
            <a:ext cx="11012487" cy="108108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800"/>
              <a:buFont typeface="Times New Roman"/>
              <a:buNone/>
            </a:pPr>
            <a:r>
              <a:rPr lang="en-US" sz="2800" b="0" i="0" u="none">
                <a:solidFill>
                  <a:srgbClr val="000000"/>
                </a:solidFill>
                <a:latin typeface="Times New Roman"/>
                <a:ea typeface="Times New Roman"/>
                <a:cs typeface="Times New Roman"/>
                <a:sym typeface="Times New Roman"/>
              </a:rPr>
              <a:t>- </a:t>
            </a:r>
            <a:r>
              <a:rPr lang="en-US" sz="2800" b="1" i="0" u="none">
                <a:solidFill>
                  <a:srgbClr val="000000"/>
                </a:solidFill>
                <a:latin typeface="Times New Roman"/>
                <a:ea typeface="Times New Roman"/>
                <a:cs typeface="Times New Roman"/>
                <a:sym typeface="Times New Roman"/>
              </a:rPr>
              <a:t>DẪN CHỨNG TIÊU BIỂU, BÌNH LUẬN XEN LẪN CHỨNG MINH</a:t>
            </a:r>
            <a:endParaRPr/>
          </a:p>
          <a:p>
            <a:pPr marL="0" marR="0" lvl="0" indent="0" algn="l" rtl="0">
              <a:lnSpc>
                <a:spcPct val="120000"/>
              </a:lnSpc>
              <a:spcBef>
                <a:spcPts val="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 LỐI SỐNG GIẢN DỊ, THANH ĐẠM, TRONG SÁNG</a:t>
            </a:r>
            <a:endParaRPr/>
          </a:p>
        </p:txBody>
      </p:sp>
      <p:sp>
        <p:nvSpPr>
          <p:cNvPr id="427" name="Google Shape;427;p17"/>
          <p:cNvSpPr/>
          <p:nvPr/>
        </p:nvSpPr>
        <p:spPr>
          <a:xfrm>
            <a:off x="76200" y="6078537"/>
            <a:ext cx="612775" cy="428625"/>
          </a:xfrm>
          <a:custGeom>
            <a:avLst/>
            <a:gdLst/>
            <a:ahLst/>
            <a:cxnLst/>
            <a:rect l="l" t="t" r="r" b="b"/>
            <a:pathLst>
              <a:path w="612775" h="428625" extrusionOk="0">
                <a:moveTo>
                  <a:pt x="0" y="107156"/>
                </a:moveTo>
                <a:lnTo>
                  <a:pt x="13395" y="107156"/>
                </a:lnTo>
                <a:lnTo>
                  <a:pt x="13395" y="321469"/>
                </a:lnTo>
                <a:lnTo>
                  <a:pt x="0" y="321469"/>
                </a:lnTo>
                <a:lnTo>
                  <a:pt x="0" y="107156"/>
                </a:lnTo>
                <a:close/>
                <a:moveTo>
                  <a:pt x="26789" y="107156"/>
                </a:moveTo>
                <a:lnTo>
                  <a:pt x="53578" y="107156"/>
                </a:lnTo>
                <a:lnTo>
                  <a:pt x="53578" y="321469"/>
                </a:lnTo>
                <a:lnTo>
                  <a:pt x="26789" y="321469"/>
                </a:lnTo>
                <a:lnTo>
                  <a:pt x="26789" y="107156"/>
                </a:lnTo>
                <a:close/>
                <a:moveTo>
                  <a:pt x="66973" y="107156"/>
                </a:moveTo>
                <a:lnTo>
                  <a:pt x="398463" y="107156"/>
                </a:lnTo>
                <a:lnTo>
                  <a:pt x="398463" y="0"/>
                </a:lnTo>
                <a:lnTo>
                  <a:pt x="612775" y="214313"/>
                </a:lnTo>
                <a:lnTo>
                  <a:pt x="398463" y="428625"/>
                </a:lnTo>
                <a:lnTo>
                  <a:pt x="398463" y="321469"/>
                </a:lnTo>
                <a:lnTo>
                  <a:pt x="66973" y="321469"/>
                </a:lnTo>
                <a:lnTo>
                  <a:pt x="66973" y="107156"/>
                </a:lnTo>
                <a:close/>
              </a:path>
            </a:pathLst>
          </a:custGeom>
          <a:solidFill>
            <a:srgbClr val="FFC000"/>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28" name="Google Shape;428;p17"/>
          <p:cNvSpPr txBox="1"/>
          <p:nvPr/>
        </p:nvSpPr>
        <p:spPr>
          <a:xfrm>
            <a:off x="944562" y="4765675"/>
            <a:ext cx="10118725"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Times New Roman"/>
              <a:buNone/>
            </a:pPr>
            <a:r>
              <a:rPr lang="en-US" sz="2800" b="1" i="1" u="none">
                <a:solidFill>
                  <a:srgbClr val="000000"/>
                </a:solidFill>
                <a:latin typeface="Times New Roman"/>
                <a:ea typeface="Times New Roman"/>
                <a:cs typeface="Times New Roman"/>
                <a:sym typeface="Times New Roman"/>
              </a:rPr>
              <a:t>Nhận xét: </a:t>
            </a:r>
            <a:r>
              <a:rPr lang="en-US" sz="2800" b="0" i="1" u="none">
                <a:solidFill>
                  <a:srgbClr val="000000"/>
                </a:solidFill>
                <a:latin typeface="Times New Roman"/>
                <a:ea typeface="Times New Roman"/>
                <a:cs typeface="Times New Roman"/>
                <a:sym typeface="Times New Roman"/>
              </a:rPr>
              <a:t>Lần đầu tiên trong lịch sử Việt Nam và có lẽ cả thế giới… </a:t>
            </a:r>
            <a:endParaRPr/>
          </a:p>
          <a:p>
            <a:pPr marL="0" marR="0" lvl="0" indent="0" algn="l" rtl="0">
              <a:lnSpc>
                <a:spcPct val="100000"/>
              </a:lnSpc>
              <a:spcBef>
                <a:spcPts val="0"/>
              </a:spcBef>
              <a:spcAft>
                <a:spcPts val="0"/>
              </a:spcAft>
              <a:buClr>
                <a:srgbClr val="000000"/>
              </a:buClr>
              <a:buSzPts val="2800"/>
              <a:buFont typeface="Times New Roman"/>
              <a:buNone/>
            </a:pPr>
            <a:r>
              <a:rPr lang="en-US" sz="2800" b="0" i="1" u="none">
                <a:solidFill>
                  <a:srgbClr val="000000"/>
                </a:solidFill>
                <a:latin typeface="Times New Roman"/>
                <a:ea typeface="Times New Roman"/>
                <a:cs typeface="Times New Roman"/>
                <a:sym typeface="Times New Roman"/>
              </a:rPr>
              <a:t>=&gt; Khẳng định lối sống hiếm có của Bác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7"/>
                                        </p:tgtEl>
                                        <p:attrNameLst>
                                          <p:attrName>style.visibility</p:attrName>
                                        </p:attrNameLst>
                                      </p:cBhvr>
                                      <p:to>
                                        <p:strVal val="visible"/>
                                      </p:to>
                                    </p:set>
                                    <p:animEffect transition="in" filter="slide(fromBottom)">
                                      <p:cBhvr>
                                        <p:cTn id="7" dur="500"/>
                                        <p:tgtEl>
                                          <p:spTgt spid="41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18"/>
                                        </p:tgtEl>
                                        <p:attrNameLst>
                                          <p:attrName>style.visibility</p:attrName>
                                        </p:attrNameLst>
                                      </p:cBhvr>
                                      <p:to>
                                        <p:strVal val="visible"/>
                                      </p:to>
                                    </p:set>
                                    <p:animEffect transition="in" filter="slide(fromBottom)">
                                      <p:cBhvr>
                                        <p:cTn id="10" dur="500"/>
                                        <p:tgtEl>
                                          <p:spTgt spid="418"/>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419"/>
                                        </p:tgtEl>
                                        <p:attrNameLst>
                                          <p:attrName>style.visibility</p:attrName>
                                        </p:attrNameLst>
                                      </p:cBhvr>
                                      <p:to>
                                        <p:strVal val="visible"/>
                                      </p:to>
                                    </p:set>
                                    <p:animEffect transition="in" filter="slide(fromBottom)">
                                      <p:cBhvr>
                                        <p:cTn id="13" dur="500"/>
                                        <p:tgtEl>
                                          <p:spTgt spid="419"/>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420"/>
                                        </p:tgtEl>
                                        <p:attrNameLst>
                                          <p:attrName>style.visibility</p:attrName>
                                        </p:attrNameLst>
                                      </p:cBhvr>
                                      <p:to>
                                        <p:strVal val="visible"/>
                                      </p:to>
                                    </p:set>
                                    <p:animEffect transition="in" filter="slide(fromBottom)">
                                      <p:cBhvr>
                                        <p:cTn id="16" dur="500"/>
                                        <p:tgtEl>
                                          <p:spTgt spid="420"/>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21"/>
                                        </p:tgtEl>
                                        <p:attrNameLst>
                                          <p:attrName>style.visibility</p:attrName>
                                        </p:attrNameLst>
                                      </p:cBhvr>
                                      <p:to>
                                        <p:strVal val="visible"/>
                                      </p:to>
                                    </p:set>
                                    <p:animEffect transition="in" filter="checkerboard(across)">
                                      <p:cBhvr>
                                        <p:cTn id="21" dur="500"/>
                                        <p:tgtEl>
                                          <p:spTgt spid="421"/>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422"/>
                                        </p:tgtEl>
                                        <p:attrNameLst>
                                          <p:attrName>style.visibility</p:attrName>
                                        </p:attrNameLst>
                                      </p:cBhvr>
                                      <p:to>
                                        <p:strVal val="visible"/>
                                      </p:to>
                                    </p:set>
                                    <p:anim calcmode="lin" valueType="num">
                                      <p:cBhvr additive="base">
                                        <p:cTn id="26" dur="2000" fill="hold"/>
                                        <p:tgtEl>
                                          <p:spTgt spid="422"/>
                                        </p:tgtEl>
                                        <p:attrNameLst>
                                          <p:attrName>ppt_x</p:attrName>
                                        </p:attrNameLst>
                                      </p:cBhvr>
                                      <p:tavLst>
                                        <p:tav tm="0">
                                          <p:val>
                                            <p:strVal val="#ppt_x"/>
                                          </p:val>
                                        </p:tav>
                                        <p:tav tm="100000">
                                          <p:val>
                                            <p:strVal val="#ppt_x"/>
                                          </p:val>
                                        </p:tav>
                                      </p:tavLst>
                                    </p:anim>
                                    <p:anim calcmode="lin" valueType="num">
                                      <p:cBhvr additive="base">
                                        <p:cTn id="27" dur="2000" fill="hold"/>
                                        <p:tgtEl>
                                          <p:spTgt spid="42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423"/>
                                        </p:tgtEl>
                                        <p:attrNameLst>
                                          <p:attrName>style.visibility</p:attrName>
                                        </p:attrNameLst>
                                      </p:cBhvr>
                                      <p:to>
                                        <p:strVal val="visible"/>
                                      </p:to>
                                    </p:set>
                                    <p:anim calcmode="lin" valueType="num">
                                      <p:cBhvr additive="base">
                                        <p:cTn id="32" dur="1000" fill="hold"/>
                                        <p:tgtEl>
                                          <p:spTgt spid="423"/>
                                        </p:tgtEl>
                                        <p:attrNameLst>
                                          <p:attrName>ppt_x</p:attrName>
                                        </p:attrNameLst>
                                      </p:cBhvr>
                                      <p:tavLst>
                                        <p:tav tm="0">
                                          <p:val>
                                            <p:strVal val="#ppt_x"/>
                                          </p:val>
                                        </p:tav>
                                        <p:tav tm="100000">
                                          <p:val>
                                            <p:strVal val="#ppt_x"/>
                                          </p:val>
                                        </p:tav>
                                      </p:tavLst>
                                    </p:anim>
                                    <p:anim calcmode="lin" valueType="num">
                                      <p:cBhvr additive="base">
                                        <p:cTn id="33" dur="1000" fill="hold"/>
                                        <p:tgtEl>
                                          <p:spTgt spid="42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424"/>
                                        </p:tgtEl>
                                        <p:attrNameLst>
                                          <p:attrName>style.visibility</p:attrName>
                                        </p:attrNameLst>
                                      </p:cBhvr>
                                      <p:to>
                                        <p:strVal val="visible"/>
                                      </p:to>
                                    </p:set>
                                    <p:animEffect transition="in" filter="strips(downLeft)">
                                      <p:cBhvr>
                                        <p:cTn id="38" dur="500"/>
                                        <p:tgtEl>
                                          <p:spTgt spid="42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28"/>
                                        </p:tgtEl>
                                        <p:attrNameLst>
                                          <p:attrName>style.visibility</p:attrName>
                                        </p:attrNameLst>
                                      </p:cBhvr>
                                      <p:to>
                                        <p:strVal val="visible"/>
                                      </p:to>
                                    </p:set>
                                    <p:anim calcmode="lin" valueType="num">
                                      <p:cBhvr additive="base">
                                        <p:cTn id="43" dur="500" fill="hold"/>
                                        <p:tgtEl>
                                          <p:spTgt spid="428"/>
                                        </p:tgtEl>
                                        <p:attrNameLst>
                                          <p:attrName>ppt_x</p:attrName>
                                        </p:attrNameLst>
                                      </p:cBhvr>
                                      <p:tavLst>
                                        <p:tav tm="0">
                                          <p:val>
                                            <p:strVal val="#ppt_x"/>
                                          </p:val>
                                        </p:tav>
                                        <p:tav tm="100000">
                                          <p:val>
                                            <p:strVal val="#ppt_x"/>
                                          </p:val>
                                        </p:tav>
                                      </p:tavLst>
                                    </p:anim>
                                    <p:anim calcmode="lin" valueType="num">
                                      <p:cBhvr additive="base">
                                        <p:cTn id="44" dur="500" fill="hold"/>
                                        <p:tgtEl>
                                          <p:spTgt spid="4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426"/>
                                        </p:tgtEl>
                                        <p:attrNameLst>
                                          <p:attrName>style.visibility</p:attrName>
                                        </p:attrNameLst>
                                      </p:cBhvr>
                                      <p:to>
                                        <p:strVal val="visible"/>
                                      </p:to>
                                    </p:set>
                                    <p:animEffect transition="in" filter="wedge">
                                      <p:cBhvr>
                                        <p:cTn id="49" dur="20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animBg="1"/>
      <p:bldP spid="418" grpId="0" animBg="1"/>
      <p:bldP spid="419" grpId="0" animBg="1"/>
      <p:bldP spid="420" grpId="0" animBg="1"/>
      <p:bldP spid="421" grpId="0"/>
      <p:bldP spid="422" grpId="0"/>
      <p:bldP spid="423" grpId="0"/>
      <p:bldP spid="424" grpId="0"/>
      <p:bldP spid="426" grpId="0"/>
      <p:bldP spid="4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vert="horz" wrap="square" lIns="91440" tIns="45720" rIns="91440" bIns="45720" anchor="ctr"/>
          <a:lstStyle/>
          <a:p>
            <a:pPr>
              <a:buNone/>
            </a:pPr>
            <a:endParaRPr dirty="0"/>
          </a:p>
        </p:txBody>
      </p:sp>
      <p:sp>
        <p:nvSpPr>
          <p:cNvPr id="47107" name="Rectangle 3"/>
          <p:cNvSpPr>
            <a:spLocks noGrp="1"/>
          </p:cNvSpPr>
          <p:nvPr>
            <p:ph idx="1"/>
          </p:nvPr>
        </p:nvSpPr>
        <p:spPr>
          <a:noFill/>
          <a:ln>
            <a:noFill/>
          </a:ln>
        </p:spPr>
        <p:txBody>
          <a:bodyPr vert="horz" wrap="square" lIns="91440" tIns="45720" rIns="91440" bIns="45720" anchor="t"/>
          <a:lstStyle/>
          <a:p>
            <a:endParaRPr dirty="0"/>
          </a:p>
        </p:txBody>
      </p:sp>
      <p:sp>
        <p:nvSpPr>
          <p:cNvPr id="11" name="Footer Placeholder 4"/>
          <p:cNvSpPr txBox="1">
            <a:spLocks noGrp="1"/>
          </p:cNvSpPr>
          <p:nvPr>
            <p:ph type="ftr" sz="quarter" idx="11"/>
          </p:nvPr>
        </p:nvSpPr>
        <p:spPr>
          <a:noFill/>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a:ln>
                  <a:noFill/>
                </a:ln>
                <a:solidFill>
                  <a:schemeClr val="tx1">
                    <a:tint val="75000"/>
                  </a:schemeClr>
                </a:solidFill>
                <a:effectLst/>
                <a:uLnTx/>
                <a:uFillTx/>
                <a:latin typeface="+mn-lt"/>
                <a:ea typeface="+mn-ea"/>
                <a:cs typeface="+mn-cs"/>
              </a:rPr>
              <a:t>Phong cách Hồ Chí Minh</a:t>
            </a:r>
          </a:p>
        </p:txBody>
      </p:sp>
      <p:sp>
        <p:nvSpPr>
          <p:cNvPr id="47109" name="Slide Number Placeholder 5"/>
          <p:cNvSpPr txBox="1">
            <a:spLocks noGrp="1"/>
          </p:cNvSpPr>
          <p:nvPr>
            <p:ph type="sldNum" sz="quarter" idx="12"/>
          </p:nvPr>
        </p:nvSpPr>
        <p:spPr>
          <a:noFill/>
          <a:ln>
            <a:noFill/>
          </a:ln>
        </p:spPr>
        <p:txBody>
          <a:bodyPr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charset="0"/>
                <a:ea typeface="+mn-ea"/>
                <a:cs typeface="+mn-cs"/>
              </a:defRPr>
            </a:lvl5pPr>
          </a:lstStyle>
          <a:p>
            <a:pPr lvl="0" algn="r">
              <a:buNone/>
            </a:pPr>
            <a:fld id="{9A0DB2DC-4C9A-4742-B13C-FB6460FD3503}" type="slidenum">
              <a:rPr lang="en-US" altLang="en-US" sz="900" dirty="0">
                <a:latin typeface="Arial" panose="020B0604020202020204" pitchFamily="34" charset="0"/>
                <a:cs typeface="Arial" panose="020B0604020202020204" pitchFamily="34" charset="0"/>
              </a:rPr>
              <a:pPr lvl="0" algn="r">
                <a:buNone/>
              </a:pPr>
              <a:t>17</a:t>
            </a:fld>
            <a:endParaRPr lang="en-US" altLang="en-US" sz="900" dirty="0">
              <a:latin typeface="Arial" panose="020B0604020202020204" pitchFamily="34" charset="0"/>
              <a:ea typeface="Arial" panose="020B0604020202020204" pitchFamily="34" charset="0"/>
              <a:cs typeface="Arial" panose="020B0604020202020204" pitchFamily="34" charset="0"/>
            </a:endParaRPr>
          </a:p>
        </p:txBody>
      </p:sp>
      <p:pic>
        <p:nvPicPr>
          <p:cNvPr id="47110" name="Picture 5" descr="camuoixoi2"/>
          <p:cNvPicPr>
            <a:picLocks noChangeAspect="1"/>
          </p:cNvPicPr>
          <p:nvPr/>
        </p:nvPicPr>
        <p:blipFill>
          <a:blip r:embed="rId3"/>
          <a:stretch>
            <a:fillRect/>
          </a:stretch>
        </p:blipFill>
        <p:spPr>
          <a:xfrm>
            <a:off x="0" y="0"/>
            <a:ext cx="5948045" cy="3429000"/>
          </a:xfrm>
          <a:prstGeom prst="rect">
            <a:avLst/>
          </a:prstGeom>
          <a:noFill/>
          <a:ln w="9525">
            <a:noFill/>
          </a:ln>
        </p:spPr>
      </p:pic>
      <p:pic>
        <p:nvPicPr>
          <p:cNvPr id="47111" name="Picture 7" descr="e341a9230c0d4ce5f8ddf852a5036f9e"/>
          <p:cNvPicPr>
            <a:picLocks noChangeAspect="1"/>
          </p:cNvPicPr>
          <p:nvPr/>
        </p:nvPicPr>
        <p:blipFill>
          <a:blip r:embed="rId4"/>
          <a:stretch>
            <a:fillRect/>
          </a:stretch>
        </p:blipFill>
        <p:spPr>
          <a:xfrm>
            <a:off x="6019800" y="3276600"/>
            <a:ext cx="6162040" cy="3581400"/>
          </a:xfrm>
          <a:prstGeom prst="rect">
            <a:avLst/>
          </a:prstGeom>
          <a:noFill/>
          <a:ln w="9525">
            <a:noFill/>
          </a:ln>
        </p:spPr>
      </p:pic>
      <p:pic>
        <p:nvPicPr>
          <p:cNvPr id="47112" name="Picture 9" descr="xuhao"/>
          <p:cNvPicPr>
            <a:picLocks noChangeAspect="1"/>
          </p:cNvPicPr>
          <p:nvPr/>
        </p:nvPicPr>
        <p:blipFill>
          <a:blip r:embed="rId5"/>
          <a:stretch>
            <a:fillRect/>
          </a:stretch>
        </p:blipFill>
        <p:spPr>
          <a:xfrm>
            <a:off x="5867400" y="0"/>
            <a:ext cx="6314440" cy="3276600"/>
          </a:xfrm>
          <a:prstGeom prst="rect">
            <a:avLst/>
          </a:prstGeom>
          <a:noFill/>
          <a:ln w="9525">
            <a:noFill/>
          </a:ln>
        </p:spPr>
      </p:pic>
      <p:pic>
        <p:nvPicPr>
          <p:cNvPr id="47113" name="Picture 11" descr="luoc-rau"/>
          <p:cNvPicPr>
            <a:picLocks noChangeAspect="1"/>
          </p:cNvPicPr>
          <p:nvPr/>
        </p:nvPicPr>
        <p:blipFill>
          <a:blip r:embed="rId6"/>
          <a:stretch>
            <a:fillRect/>
          </a:stretch>
        </p:blipFill>
        <p:spPr>
          <a:xfrm>
            <a:off x="0" y="3352800"/>
            <a:ext cx="6096000" cy="3505200"/>
          </a:xfrm>
          <a:prstGeom prst="rect">
            <a:avLst/>
          </a:prstGeom>
          <a:noFill/>
          <a:ln w="9525">
            <a:noFill/>
          </a:ln>
        </p:spPr>
      </p:pic>
      <p:pic>
        <p:nvPicPr>
          <p:cNvPr id="47114" name="Picture 13" descr="20752249_images1440226_cakho"/>
          <p:cNvPicPr>
            <a:picLocks noChangeAspect="1"/>
          </p:cNvPicPr>
          <p:nvPr/>
        </p:nvPicPr>
        <p:blipFill>
          <a:blip r:embed="rId7"/>
          <a:stretch>
            <a:fillRect/>
          </a:stretch>
        </p:blipFill>
        <p:spPr>
          <a:xfrm>
            <a:off x="4126230" y="1965960"/>
            <a:ext cx="4027170" cy="2940685"/>
          </a:xfrm>
          <a:prstGeom prst="rect">
            <a:avLst/>
          </a:prstGeom>
          <a:noFill/>
          <a:ln w="9525">
            <a:noFill/>
          </a:ln>
        </p:spPr>
      </p:pic>
      <p:sp>
        <p:nvSpPr>
          <p:cNvPr id="47115" name="Text Box 14"/>
          <p:cNvSpPr txBox="1"/>
          <p:nvPr/>
        </p:nvSpPr>
        <p:spPr>
          <a:xfrm>
            <a:off x="609600" y="2895600"/>
            <a:ext cx="3276600" cy="645160"/>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1" hangingPunct="1">
              <a:spcBef>
                <a:spcPct val="50000"/>
              </a:spcBef>
            </a:pPr>
            <a:r>
              <a:rPr lang="vi-VN" altLang="en-US" sz="3600" smtClean="0">
                <a:solidFill>
                  <a:srgbClr val="FF0000"/>
                </a:solidFill>
                <a:latin typeface="Times New Roman" panose="02020603050405020304" pitchFamily="18" charset="0"/>
                <a:cs typeface="Times New Roman" panose="02020603050405020304" pitchFamily="18" charset="0"/>
              </a:rPr>
              <a:t>Thức </a:t>
            </a:r>
            <a:r>
              <a:rPr lang="vi-VN" altLang="en-US" sz="3600">
                <a:solidFill>
                  <a:srgbClr val="FF0000"/>
                </a:solidFill>
                <a:latin typeface="Times New Roman" panose="02020603050405020304" pitchFamily="18" charset="0"/>
                <a:cs typeface="Times New Roman" panose="02020603050405020304" pitchFamily="18" charset="0"/>
              </a:rPr>
              <a:t>ăn </a:t>
            </a:r>
            <a:r>
              <a:rPr lang="en-US" altLang="en-US" sz="3600" smtClean="0">
                <a:solidFill>
                  <a:srgbClr val="FF0000"/>
                </a:solidFill>
                <a:latin typeface="Times New Roman" panose="02020603050405020304" pitchFamily="18" charset="0"/>
                <a:cs typeface="Times New Roman" panose="02020603050405020304" pitchFamily="18" charset="0"/>
              </a:rPr>
              <a:t>dân dã</a:t>
            </a:r>
            <a:endParaRPr lang="vi-VN" altLang="en-US" sz="360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áo.jpg"/>
          <p:cNvPicPr>
            <a:picLocks noChangeAspect="1"/>
          </p:cNvPicPr>
          <p:nvPr/>
        </p:nvPicPr>
        <p:blipFill>
          <a:blip r:embed="rId2"/>
          <a:stretch>
            <a:fillRect/>
          </a:stretch>
        </p:blipFill>
        <p:spPr>
          <a:xfrm>
            <a:off x="3124200" y="0"/>
            <a:ext cx="4419600" cy="6858000"/>
          </a:xfrm>
          <a:prstGeom prst="rect">
            <a:avLst/>
          </a:prstGeom>
        </p:spPr>
      </p:pic>
      <p:pic>
        <p:nvPicPr>
          <p:cNvPr id="6" name="Picture 5" descr="bh.png"/>
          <p:cNvPicPr>
            <a:picLocks noChangeAspect="1"/>
          </p:cNvPicPr>
          <p:nvPr/>
        </p:nvPicPr>
        <p:blipFill>
          <a:blip r:embed="rId3"/>
          <a:stretch>
            <a:fillRect/>
          </a:stretch>
        </p:blipFill>
        <p:spPr>
          <a:xfrm>
            <a:off x="7542509" y="0"/>
            <a:ext cx="4649491" cy="6858000"/>
          </a:xfrm>
          <a:prstGeom prst="rect">
            <a:avLst/>
          </a:prstGeom>
        </p:spPr>
      </p:pic>
      <p:sp>
        <p:nvSpPr>
          <p:cNvPr id="8" name="Oval 7"/>
          <p:cNvSpPr/>
          <p:nvPr/>
        </p:nvSpPr>
        <p:spPr>
          <a:xfrm>
            <a:off x="381000" y="1219200"/>
            <a:ext cx="2286000" cy="40386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lumMod val="95000"/>
                    <a:lumOff val="5000"/>
                  </a:schemeClr>
                </a:solidFill>
              </a:rPr>
              <a:t>VẬT</a:t>
            </a:r>
          </a:p>
          <a:p>
            <a:pPr algn="ctr"/>
            <a:r>
              <a:rPr lang="en-US" sz="3600" b="1" smtClean="0">
                <a:solidFill>
                  <a:schemeClr val="tx1">
                    <a:lumMod val="95000"/>
                    <a:lumOff val="5000"/>
                  </a:schemeClr>
                </a:solidFill>
              </a:rPr>
              <a:t>DỤNG</a:t>
            </a:r>
          </a:p>
          <a:p>
            <a:pPr algn="ctr"/>
            <a:r>
              <a:rPr lang="en-US" sz="3600" b="1" smtClean="0">
                <a:solidFill>
                  <a:schemeClr val="tx1">
                    <a:lumMod val="95000"/>
                    <a:lumOff val="5000"/>
                  </a:schemeClr>
                </a:solidFill>
              </a:rPr>
              <a:t>ĐƠN</a:t>
            </a:r>
          </a:p>
          <a:p>
            <a:pPr algn="ctr"/>
            <a:r>
              <a:rPr lang="en-US" sz="3600" b="1" smtClean="0">
                <a:solidFill>
                  <a:schemeClr val="tx1">
                    <a:lumMod val="95000"/>
                    <a:lumOff val="5000"/>
                  </a:schemeClr>
                </a:solidFill>
              </a:rPr>
              <a:t>SƠ</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18"/>
          <p:cNvSpPr txBox="1"/>
          <p:nvPr/>
        </p:nvSpPr>
        <p:spPr>
          <a:xfrm>
            <a:off x="2501900" y="130175"/>
            <a:ext cx="6762750" cy="15382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400"/>
              <a:buFont typeface="Times New Roman"/>
              <a:buNone/>
            </a:pPr>
            <a:r>
              <a:rPr lang="en-US" sz="5400" b="1" i="0" u="none">
                <a:solidFill>
                  <a:srgbClr val="FF0000"/>
                </a:solidFill>
                <a:latin typeface="Times New Roman"/>
                <a:ea typeface="Times New Roman"/>
                <a:cs typeface="Times New Roman"/>
                <a:sym typeface="Times New Roman"/>
              </a:rPr>
              <a:t>THẢO LUẬN NHÓM</a:t>
            </a:r>
            <a:endParaRPr/>
          </a:p>
          <a:p>
            <a:pPr marL="0" marR="0" lvl="0" indent="0" algn="ctr" rtl="0">
              <a:lnSpc>
                <a:spcPct val="100000"/>
              </a:lnSpc>
              <a:spcBef>
                <a:spcPts val="0"/>
              </a:spcBef>
              <a:spcAft>
                <a:spcPts val="0"/>
              </a:spcAft>
              <a:buClr>
                <a:srgbClr val="FF0000"/>
              </a:buClr>
              <a:buSzPts val="4000"/>
              <a:buFont typeface="Times New Roman"/>
              <a:buNone/>
            </a:pPr>
            <a:r>
              <a:rPr lang="en-US" sz="4000" b="1" i="0" u="none">
                <a:solidFill>
                  <a:srgbClr val="FF0000"/>
                </a:solidFill>
                <a:latin typeface="Times New Roman"/>
                <a:ea typeface="Times New Roman"/>
                <a:cs typeface="Times New Roman"/>
                <a:sym typeface="Times New Roman"/>
              </a:rPr>
              <a:t>Thời gian: 3 phút </a:t>
            </a:r>
            <a:endParaRPr/>
          </a:p>
        </p:txBody>
      </p:sp>
      <p:sp>
        <p:nvSpPr>
          <p:cNvPr id="434" name="Google Shape;434;p18"/>
          <p:cNvSpPr txBox="1"/>
          <p:nvPr/>
        </p:nvSpPr>
        <p:spPr>
          <a:xfrm>
            <a:off x="923925" y="1836737"/>
            <a:ext cx="10517187" cy="10763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3200"/>
              <a:buFont typeface="Times New Roman"/>
              <a:buNone/>
            </a:pPr>
            <a:r>
              <a:rPr lang="en-US" sz="3200" b="1" i="0" u="none">
                <a:solidFill>
                  <a:srgbClr val="002060"/>
                </a:solidFill>
                <a:latin typeface="Times New Roman"/>
                <a:ea typeface="Times New Roman"/>
                <a:cs typeface="Times New Roman"/>
                <a:sym typeface="Times New Roman"/>
              </a:rPr>
              <a:t>TÌM CÁC DẪN CHỨNG TRONG THƠ, VĂN THỂ HIỆN NÉT ĐẸP TRONG LỐI SỐNG CỦA BÁC HỒ?</a:t>
            </a:r>
            <a:endParaRPr/>
          </a:p>
        </p:txBody>
      </p:sp>
      <p:pic>
        <p:nvPicPr>
          <p:cNvPr id="435" name="Google Shape;435;p18" descr="Suy nghĩ về lối sống giản dị của một con người | Bài Văn Hay"/>
          <p:cNvPicPr preferRelativeResize="0"/>
          <p:nvPr/>
        </p:nvPicPr>
        <p:blipFill rotWithShape="1">
          <a:blip r:embed="rId3">
            <a:alphaModFix/>
          </a:blip>
          <a:srcRect/>
          <a:stretch/>
        </p:blipFill>
        <p:spPr>
          <a:xfrm>
            <a:off x="276838" y="3097679"/>
            <a:ext cx="3445778" cy="3216059"/>
          </a:xfrm>
          <a:prstGeom prst="rect">
            <a:avLst/>
          </a:prstGeom>
          <a:noFill/>
          <a:ln>
            <a:noFill/>
          </a:ln>
        </p:spPr>
      </p:pic>
      <p:pic>
        <p:nvPicPr>
          <p:cNvPr id="436" name="Google Shape;436;p18" descr="Các chú nói có lý nhưng chưa hợp lý"/>
          <p:cNvPicPr preferRelativeResize="0"/>
          <p:nvPr/>
        </p:nvPicPr>
        <p:blipFill rotWithShape="1">
          <a:blip r:embed="rId4">
            <a:alphaModFix/>
          </a:blip>
          <a:srcRect/>
          <a:stretch/>
        </p:blipFill>
        <p:spPr>
          <a:xfrm>
            <a:off x="3677652" y="3164137"/>
            <a:ext cx="4323349" cy="3129983"/>
          </a:xfrm>
          <a:prstGeom prst="rect">
            <a:avLst/>
          </a:prstGeom>
          <a:noFill/>
          <a:ln>
            <a:noFill/>
          </a:ln>
        </p:spPr>
      </p:pic>
      <p:pic>
        <p:nvPicPr>
          <p:cNvPr id="437" name="Google Shape;437;p18" descr="Hãy chứng tỏ rằng Bác Hồ sống vô cùng giản dị, thanh bạch - Bài ..."/>
          <p:cNvPicPr preferRelativeResize="0"/>
          <p:nvPr/>
        </p:nvPicPr>
        <p:blipFill rotWithShape="1">
          <a:blip r:embed="rId5">
            <a:alphaModFix/>
          </a:blip>
          <a:srcRect/>
          <a:stretch/>
        </p:blipFill>
        <p:spPr>
          <a:xfrm>
            <a:off x="8001001" y="3097678"/>
            <a:ext cx="3962400" cy="3196441"/>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4"/>
          <p:cNvSpPr txBox="1"/>
          <p:nvPr/>
        </p:nvSpPr>
        <p:spPr>
          <a:xfrm>
            <a:off x="304800" y="228600"/>
            <a:ext cx="11658600" cy="1200288"/>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7200"/>
              <a:buFont typeface="Times New Roman"/>
              <a:buNone/>
            </a:pPr>
            <a:r>
              <a:rPr lang="en-US" sz="7200" b="1" smtClean="0">
                <a:solidFill>
                  <a:srgbClr val="C00000"/>
                </a:solidFill>
                <a:latin typeface="Times New Roman"/>
                <a:cs typeface="Times New Roman"/>
                <a:sym typeface="Times New Roman"/>
              </a:rPr>
              <a:t>THEO DẤU CHÂN NGƯỜI</a:t>
            </a:r>
            <a:endParaRPr>
              <a:solidFill>
                <a:srgbClr val="C00000"/>
              </a:solidFill>
            </a:endParaRPr>
          </a:p>
        </p:txBody>
      </p:sp>
      <p:sp>
        <p:nvSpPr>
          <p:cNvPr id="280" name="Google Shape;280;p4"/>
          <p:cNvSpPr txBox="1"/>
          <p:nvPr/>
        </p:nvSpPr>
        <p:spPr>
          <a:xfrm>
            <a:off x="8253412" y="231775"/>
            <a:ext cx="184150"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pic>
        <p:nvPicPr>
          <p:cNvPr id="8" name="Google Shape;300;p7" descr="Tải file Đồ họa miễn phí: Hoa sen file PSD"/>
          <p:cNvPicPr preferRelativeResize="0"/>
          <p:nvPr/>
        </p:nvPicPr>
        <p:blipFill rotWithShape="1">
          <a:blip r:embed="rId3">
            <a:alphaModFix/>
          </a:blip>
          <a:srcRect/>
          <a:stretch/>
        </p:blipFill>
        <p:spPr>
          <a:xfrm>
            <a:off x="0" y="1600201"/>
            <a:ext cx="12192000" cy="5257800"/>
          </a:xfrm>
          <a:prstGeom prst="rect">
            <a:avLst/>
          </a:prstGeom>
          <a:noFill/>
          <a:ln>
            <a:noFill/>
          </a:ln>
        </p:spPr>
      </p:pic>
      <p:sp>
        <p:nvSpPr>
          <p:cNvPr id="9" name="TextBox 8"/>
          <p:cNvSpPr txBox="1"/>
          <p:nvPr/>
        </p:nvSpPr>
        <p:spPr>
          <a:xfrm>
            <a:off x="3810000" y="1752600"/>
            <a:ext cx="7620000" cy="1415772"/>
          </a:xfrm>
          <a:prstGeom prst="rect">
            <a:avLst/>
          </a:prstGeom>
          <a:noFill/>
        </p:spPr>
        <p:txBody>
          <a:bodyPr wrap="square" rtlCol="0">
            <a:spAutoFit/>
          </a:bodyPr>
          <a:lstStyle/>
          <a:p>
            <a:r>
              <a:rPr lang="en-US" sz="3600" b="1" smtClean="0"/>
              <a:t>Em h</a:t>
            </a:r>
            <a:r>
              <a:rPr lang="vi-VN" sz="3600" b="1" smtClean="0"/>
              <a:t>ã</a:t>
            </a:r>
            <a:r>
              <a:rPr lang="en-US" sz="3600" b="1" smtClean="0"/>
              <a:t>y tóm tắt quá trình ra đi tìm đường cứu nước của Bác Hồ?</a:t>
            </a:r>
          </a:p>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9"/>
          <p:cNvSpPr txBox="1"/>
          <p:nvPr/>
        </p:nvSpPr>
        <p:spPr>
          <a:xfrm>
            <a:off x="-73025" y="1068387"/>
            <a:ext cx="12265025" cy="5857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0" u="none">
                <a:solidFill>
                  <a:schemeClr val="accent1">
                    <a:lumMod val="50000"/>
                  </a:schemeClr>
                </a:solidFill>
                <a:latin typeface="Times New Roman"/>
                <a:ea typeface="Times New Roman"/>
                <a:cs typeface="Times New Roman"/>
                <a:sym typeface="Times New Roman"/>
              </a:rPr>
              <a:t>So sánh điểm giống và khác trong lối sống của Bác và Nguyễn Trãi?</a:t>
            </a:r>
            <a:endParaRPr>
              <a:solidFill>
                <a:schemeClr val="accent1">
                  <a:lumMod val="50000"/>
                </a:schemeClr>
              </a:solidFill>
            </a:endParaRPr>
          </a:p>
        </p:txBody>
      </p:sp>
      <p:graphicFrame>
        <p:nvGraphicFramePr>
          <p:cNvPr id="443" name="Google Shape;443;p19"/>
          <p:cNvGraphicFramePr/>
          <p:nvPr/>
        </p:nvGraphicFramePr>
        <p:xfrm>
          <a:off x="477837" y="2273300"/>
          <a:ext cx="8147025" cy="3322625"/>
        </p:xfrm>
        <a:graphic>
          <a:graphicData uri="http://schemas.openxmlformats.org/drawingml/2006/table">
            <a:tbl>
              <a:tblPr>
                <a:noFill/>
                <a:tableStyleId>{BF8BE933-DF2D-4E3C-B2A7-C64321B6B30A}</a:tableStyleId>
              </a:tblPr>
              <a:tblGrid>
                <a:gridCol w="1239825"/>
                <a:gridCol w="3213100"/>
                <a:gridCol w="3694100"/>
              </a:tblGrid>
              <a:tr h="711200">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4BACC6"/>
                    </a:solidFill>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3600" b="1" i="0" u="none">
                          <a:solidFill>
                            <a:schemeClr val="bg1"/>
                          </a:solidFill>
                          <a:latin typeface="Times New Roman"/>
                          <a:ea typeface="Times New Roman"/>
                          <a:cs typeface="Times New Roman"/>
                          <a:sym typeface="Times New Roman"/>
                        </a:rPr>
                        <a:t>BÁC HỒ</a:t>
                      </a:r>
                      <a:endParaRPr sz="3600">
                        <a:solidFill>
                          <a:schemeClr val="bg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4BACC6"/>
                    </a:solidFill>
                  </a:tcPr>
                </a:tc>
                <a:tc>
                  <a:txBody>
                    <a:bodyPr/>
                    <a:lstStyle/>
                    <a:p>
                      <a:pPr marL="0" marR="0" lvl="0" indent="0" algn="ctr" rtl="0">
                        <a:lnSpc>
                          <a:spcPct val="100000"/>
                        </a:lnSpc>
                        <a:spcBef>
                          <a:spcPts val="0"/>
                        </a:spcBef>
                        <a:spcAft>
                          <a:spcPts val="0"/>
                        </a:spcAft>
                        <a:buClr>
                          <a:schemeClr val="dk1"/>
                        </a:buClr>
                        <a:buSzPts val="2400"/>
                        <a:buFont typeface="Times New Roman"/>
                        <a:buNone/>
                      </a:pPr>
                      <a:r>
                        <a:rPr lang="en-US" sz="3600" b="1" i="0" u="none">
                          <a:solidFill>
                            <a:schemeClr val="bg1"/>
                          </a:solidFill>
                          <a:latin typeface="Times New Roman"/>
                          <a:ea typeface="Times New Roman"/>
                          <a:cs typeface="Times New Roman"/>
                          <a:sym typeface="Times New Roman"/>
                        </a:rPr>
                        <a:t>NGUYỄN TRÃI</a:t>
                      </a:r>
                      <a:endParaRPr sz="3600">
                        <a:solidFill>
                          <a:schemeClr val="bg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4BACC6"/>
                    </a:solidFill>
                  </a:tcPr>
                </a:tc>
              </a:tr>
              <a:tr h="812800">
                <a:tc>
                  <a:txBody>
                    <a:bodyPr/>
                    <a:lstStyle/>
                    <a:p>
                      <a:pPr marL="0" marR="0" lvl="0" indent="0" algn="ctr" rtl="0">
                        <a:lnSpc>
                          <a:spcPct val="150000"/>
                        </a:lnSpc>
                        <a:spcBef>
                          <a:spcPts val="0"/>
                        </a:spcBef>
                        <a:spcAft>
                          <a:spcPts val="0"/>
                        </a:spcAft>
                        <a:buClr>
                          <a:srgbClr val="FF0000"/>
                        </a:buClr>
                        <a:buSzPts val="2800"/>
                        <a:buFont typeface="Times New Roman"/>
                        <a:buNone/>
                      </a:pPr>
                      <a:r>
                        <a:rPr lang="en-US" sz="2800" b="1" i="0" u="none">
                          <a:solidFill>
                            <a:srgbClr val="FF0000"/>
                          </a:solidFill>
                          <a:latin typeface="Times New Roman"/>
                          <a:ea typeface="Times New Roman"/>
                          <a:cs typeface="Times New Roman"/>
                          <a:sym typeface="Times New Roman"/>
                        </a:rPr>
                        <a:t>Giống</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F1F5"/>
                    </a:solidFill>
                  </a:tcPr>
                </a:tc>
                <a:tc gridSpan="2">
                  <a:txBody>
                    <a:bodyPr/>
                    <a:lstStyle/>
                    <a:p>
                      <a:pPr marL="514350" marR="0" lvl="0" indent="-514350" algn="ctr" rtl="0">
                        <a:lnSpc>
                          <a:spcPct val="150000"/>
                        </a:lnSpc>
                        <a:spcBef>
                          <a:spcPts val="0"/>
                        </a:spcBef>
                        <a:spcAft>
                          <a:spcPts val="0"/>
                        </a:spcAft>
                        <a:buClr>
                          <a:srgbClr val="0070C0"/>
                        </a:buClr>
                        <a:buSzPts val="2800"/>
                        <a:buFont typeface="+mj-lt"/>
                        <a:buNone/>
                      </a:pPr>
                      <a:r>
                        <a:rPr lang="en-US" sz="2800" b="1" i="0" u="none" strike="noStrike" cap="none" smtClean="0">
                          <a:solidFill>
                            <a:srgbClr val="002060"/>
                          </a:solidFill>
                          <a:latin typeface="Times New Roman"/>
                          <a:ea typeface="Times New Roman"/>
                          <a:cs typeface="Times New Roman"/>
                          <a:sym typeface="Times New Roman"/>
                        </a:rPr>
                        <a:t>Lối </a:t>
                      </a:r>
                      <a:r>
                        <a:rPr lang="en-US" sz="2800" b="1" i="0" u="none" strike="noStrike" cap="none">
                          <a:solidFill>
                            <a:srgbClr val="002060"/>
                          </a:solidFill>
                          <a:latin typeface="Times New Roman"/>
                          <a:ea typeface="Times New Roman"/>
                          <a:cs typeface="Times New Roman"/>
                          <a:sym typeface="Times New Roman"/>
                        </a:rPr>
                        <a:t>sống giản dị, thanh </a:t>
                      </a:r>
                      <a:r>
                        <a:rPr lang="en-US" sz="2800" b="1" i="0" u="none" strike="noStrike" cap="none" smtClean="0">
                          <a:solidFill>
                            <a:srgbClr val="002060"/>
                          </a:solidFill>
                          <a:latin typeface="Times New Roman"/>
                          <a:ea typeface="Times New Roman"/>
                          <a:cs typeface="Times New Roman"/>
                          <a:sym typeface="Times New Roman"/>
                        </a:rPr>
                        <a:t>cao</a:t>
                      </a:r>
                      <a:endParaRPr lang="en-US" sz="2800" b="1" i="0" u="none" strike="noStrike" cap="none">
                        <a:solidFill>
                          <a:srgbClr val="002060"/>
                        </a:solidFill>
                        <a:latin typeface="Times New Roman"/>
                        <a:ea typeface="Times New Roman"/>
                        <a:cs typeface="Times New Roman"/>
                        <a:sym typeface="Times New Roman"/>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9F1F5"/>
                    </a:solidFill>
                  </a:tcPr>
                </a:tc>
                <a:tc hMerge="1">
                  <a:txBody>
                    <a:bodyPr/>
                    <a:lstStyle/>
                    <a:p>
                      <a:endParaRPr lang="en-US"/>
                    </a:p>
                  </a:txBody>
                  <a:tcPr/>
                </a:tc>
              </a:tr>
              <a:tr h="1798625">
                <a:tc>
                  <a:txBody>
                    <a:bodyPr/>
                    <a:lstStyle/>
                    <a:p>
                      <a:pPr marL="0" marR="0" lvl="0" indent="0" algn="ctr" rtl="0">
                        <a:lnSpc>
                          <a:spcPct val="300000"/>
                        </a:lnSpc>
                        <a:spcBef>
                          <a:spcPts val="0"/>
                        </a:spcBef>
                        <a:spcAft>
                          <a:spcPts val="0"/>
                        </a:spcAft>
                        <a:buClr>
                          <a:srgbClr val="FF0000"/>
                        </a:buClr>
                        <a:buSzPts val="2800"/>
                        <a:buFont typeface="Times New Roman"/>
                        <a:buNone/>
                      </a:pPr>
                      <a:r>
                        <a:rPr lang="en-US" sz="2800" b="1" i="0" u="none" smtClean="0">
                          <a:solidFill>
                            <a:srgbClr val="FF0000"/>
                          </a:solidFill>
                          <a:latin typeface="Times New Roman"/>
                          <a:ea typeface="Times New Roman"/>
                          <a:cs typeface="Times New Roman"/>
                          <a:sym typeface="Times New Roman"/>
                        </a:rPr>
                        <a:t>Khác</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Clr>
                          <a:srgbClr val="002060"/>
                        </a:buClr>
                        <a:buSzPts val="2800"/>
                        <a:buFont typeface="Times New Roman"/>
                        <a:buNone/>
                      </a:pPr>
                      <a:r>
                        <a:rPr lang="en-US" sz="2800" b="1" i="0" u="none">
                          <a:solidFill>
                            <a:srgbClr val="002060"/>
                          </a:solidFill>
                          <a:latin typeface="Times New Roman"/>
                          <a:ea typeface="Times New Roman"/>
                          <a:cs typeface="Times New Roman"/>
                          <a:sym typeface="Times New Roman"/>
                        </a:rPr>
                        <a:t>Bác sống gắn bó, chia sẻ khó khăn, gian khổ cùng nhân dân.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just" rtl="0">
                        <a:lnSpc>
                          <a:spcPct val="100000"/>
                        </a:lnSpc>
                        <a:spcBef>
                          <a:spcPts val="0"/>
                        </a:spcBef>
                        <a:spcAft>
                          <a:spcPts val="0"/>
                        </a:spcAft>
                        <a:buClr>
                          <a:srgbClr val="002060"/>
                        </a:buClr>
                        <a:buSzPts val="2800"/>
                        <a:buFont typeface="Times New Roman"/>
                        <a:buNone/>
                      </a:pPr>
                      <a:r>
                        <a:rPr lang="en-US" sz="2800" b="1" i="0" u="none">
                          <a:solidFill>
                            <a:srgbClr val="002060"/>
                          </a:solidFill>
                          <a:latin typeface="Times New Roman"/>
                          <a:ea typeface="Times New Roman"/>
                          <a:cs typeface="Times New Roman"/>
                          <a:sym typeface="Times New Roman"/>
                        </a:rPr>
                        <a:t>Nguyễn Trãi sống ẩn dật, lánh đời.</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bl>
          </a:graphicData>
        </a:graphic>
      </p:graphicFrame>
      <p:pic>
        <p:nvPicPr>
          <p:cNvPr id="444" name="Google Shape;444;p19" descr="Tranh vẽ hoa sen 2"/>
          <p:cNvPicPr preferRelativeResize="0"/>
          <p:nvPr/>
        </p:nvPicPr>
        <p:blipFill rotWithShape="1">
          <a:blip r:embed="rId3">
            <a:alphaModFix/>
          </a:blip>
          <a:srcRect/>
          <a:stretch/>
        </p:blipFill>
        <p:spPr>
          <a:xfrm>
            <a:off x="8636000" y="1643062"/>
            <a:ext cx="3365500" cy="5214937"/>
          </a:xfrm>
          <a:prstGeom prst="rect">
            <a:avLst/>
          </a:prstGeom>
          <a:noFill/>
          <a:ln>
            <a:noFill/>
          </a:ln>
        </p:spPr>
      </p:pic>
      <p:sp>
        <p:nvSpPr>
          <p:cNvPr id="445" name="Google Shape;445;p19"/>
          <p:cNvSpPr txBox="1"/>
          <p:nvPr/>
        </p:nvSpPr>
        <p:spPr>
          <a:xfrm>
            <a:off x="0" y="9525"/>
            <a:ext cx="12192000" cy="811212"/>
          </a:xfrm>
          <a:prstGeom prst="rect">
            <a:avLst/>
          </a:prstGeom>
          <a:solidFill>
            <a:srgbClr val="CCFF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3600"/>
              <a:buFont typeface="Times New Roman"/>
              <a:buNone/>
            </a:pPr>
            <a:r>
              <a:rPr lang="en-US" sz="3600" b="1" i="0" u="none">
                <a:solidFill>
                  <a:srgbClr val="C00000"/>
                </a:solidFill>
                <a:latin typeface="Times New Roman"/>
                <a:ea typeface="Times New Roman"/>
                <a:cs typeface="Times New Roman"/>
                <a:sym typeface="Times New Roman"/>
              </a:rPr>
              <a:t> </a:t>
            </a:r>
            <a:r>
              <a:rPr lang="en-US" sz="3600" b="1">
                <a:solidFill>
                  <a:srgbClr val="FF0000"/>
                </a:solidFill>
                <a:latin typeface="Times New Roman"/>
                <a:ea typeface="Times New Roman"/>
                <a:cs typeface="Times New Roman"/>
                <a:sym typeface="Times New Roman"/>
              </a:rPr>
              <a:t>3. </a:t>
            </a:r>
            <a:r>
              <a:rPr lang="en-US" sz="3600" b="1" smtClean="0">
                <a:solidFill>
                  <a:srgbClr val="FF0000"/>
                </a:solidFill>
                <a:latin typeface="Times New Roman"/>
                <a:ea typeface="Times New Roman"/>
                <a:cs typeface="Times New Roman"/>
                <a:sym typeface="Times New Roman"/>
              </a:rPr>
              <a:t>Bàn luận về </a:t>
            </a:r>
            <a:r>
              <a:rPr lang="en-US" sz="3600" b="1">
                <a:solidFill>
                  <a:srgbClr val="FF0000"/>
                </a:solidFill>
                <a:latin typeface="Times New Roman"/>
                <a:ea typeface="Times New Roman"/>
                <a:cs typeface="Times New Roman"/>
                <a:sym typeface="Times New Roman"/>
              </a:rPr>
              <a:t>lối sống của </a:t>
            </a:r>
            <a:r>
              <a:rPr lang="en-US" sz="3600" b="1" smtClean="0">
                <a:solidFill>
                  <a:srgbClr val="FF0000"/>
                </a:solidFill>
                <a:latin typeface="Times New Roman"/>
                <a:ea typeface="Times New Roman"/>
                <a:cs typeface="Times New Roman"/>
                <a:sym typeface="Times New Roman"/>
              </a:rPr>
              <a:t>Bác</a:t>
            </a:r>
            <a:r>
              <a:rPr lang="en-US" sz="4000" b="1" i="0" u="none" smtClean="0">
                <a:solidFill>
                  <a:srgbClr val="C00000"/>
                </a:solidFill>
                <a:latin typeface="Times New Roman"/>
                <a:ea typeface="Times New Roman"/>
                <a:cs typeface="Times New Roman"/>
                <a:sym typeface="Times New Roman"/>
              </a:rPr>
              <a:t>: </a:t>
            </a:r>
            <a:endParaRPr>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plus(in)">
                                      <p:cBhvr>
                                        <p:cTn id="7" dur="10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Google Shape;451;p20"/>
          <p:cNvSpPr txBox="1"/>
          <p:nvPr/>
        </p:nvSpPr>
        <p:spPr>
          <a:xfrm>
            <a:off x="0" y="1111250"/>
            <a:ext cx="8691562" cy="164306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20000"/>
              </a:lnSpc>
              <a:spcBef>
                <a:spcPts val="0"/>
              </a:spcBef>
              <a:spcAft>
                <a:spcPts val="0"/>
              </a:spcAft>
              <a:buClr>
                <a:srgbClr val="000000"/>
              </a:buClr>
              <a:buSzPts val="2800"/>
              <a:buFont typeface="Times New Roman"/>
              <a:buChar char="-"/>
            </a:pPr>
            <a:r>
              <a:rPr lang="en-US" sz="2800" b="1" i="1" u="none">
                <a:solidFill>
                  <a:srgbClr val="000000"/>
                </a:solidFill>
                <a:latin typeface="Times New Roman"/>
                <a:ea typeface="Times New Roman"/>
                <a:cs typeface="Times New Roman"/>
                <a:sym typeface="Times New Roman"/>
              </a:rPr>
              <a:t>Tôi dám chắc không có một vị lãnh tụ, một vị tổng thống …. sống đến mức giản dị và tiết chế như vậy.</a:t>
            </a:r>
            <a:endParaRPr b="1"/>
          </a:p>
          <a:p>
            <a:pPr marL="285750" marR="0" lvl="0" indent="-285750" algn="l" rtl="0">
              <a:lnSpc>
                <a:spcPct val="120000"/>
              </a:lnSpc>
              <a:spcBef>
                <a:spcPts val="0"/>
              </a:spcBef>
              <a:spcAft>
                <a:spcPts val="0"/>
              </a:spcAft>
              <a:buClr>
                <a:srgbClr val="000000"/>
              </a:buClr>
              <a:buSzPts val="2800"/>
              <a:buFont typeface="Times New Roman"/>
              <a:buChar char="-"/>
            </a:pPr>
            <a:r>
              <a:rPr lang="en-US" sz="2800" b="1" i="1" u="none">
                <a:solidFill>
                  <a:srgbClr val="000000"/>
                </a:solidFill>
                <a:latin typeface="Times New Roman"/>
                <a:ea typeface="Times New Roman"/>
                <a:cs typeface="Times New Roman"/>
                <a:sym typeface="Times New Roman"/>
              </a:rPr>
              <a:t>Bất giác ta nghĩ đến các vị hiền triết ngày xưa…</a:t>
            </a:r>
            <a:endParaRPr b="1"/>
          </a:p>
        </p:txBody>
      </p:sp>
      <p:sp>
        <p:nvSpPr>
          <p:cNvPr id="452" name="Google Shape;452;p20"/>
          <p:cNvSpPr txBox="1"/>
          <p:nvPr/>
        </p:nvSpPr>
        <p:spPr>
          <a:xfrm>
            <a:off x="0" y="9525"/>
            <a:ext cx="12192000" cy="811212"/>
          </a:xfrm>
          <a:prstGeom prst="rect">
            <a:avLst/>
          </a:prstGeom>
          <a:solidFill>
            <a:srgbClr val="CCFF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000"/>
              <a:buFont typeface="Times New Roman"/>
              <a:buNone/>
            </a:pPr>
            <a:r>
              <a:rPr lang="en-US" sz="4000" b="1" i="0" u="none">
                <a:solidFill>
                  <a:srgbClr val="FF0000"/>
                </a:solidFill>
                <a:latin typeface="Times New Roman"/>
                <a:ea typeface="Times New Roman"/>
                <a:cs typeface="Times New Roman"/>
                <a:sym typeface="Times New Roman"/>
              </a:rPr>
              <a:t> </a:t>
            </a:r>
            <a:r>
              <a:rPr lang="en-US" sz="4400" b="1" i="0" u="none">
                <a:solidFill>
                  <a:srgbClr val="FF0000"/>
                </a:solidFill>
                <a:latin typeface="Times New Roman"/>
                <a:ea typeface="Times New Roman"/>
                <a:cs typeface="Times New Roman"/>
                <a:sym typeface="Times New Roman"/>
              </a:rPr>
              <a:t>3. </a:t>
            </a:r>
            <a:r>
              <a:rPr lang="en-US" sz="4400" b="1" smtClean="0">
                <a:solidFill>
                  <a:srgbClr val="FF0000"/>
                </a:solidFill>
                <a:latin typeface="Times New Roman"/>
                <a:ea typeface="Times New Roman"/>
                <a:cs typeface="Times New Roman"/>
                <a:sym typeface="Times New Roman"/>
              </a:rPr>
              <a:t>Bàn luận về</a:t>
            </a:r>
            <a:r>
              <a:rPr lang="en-US" sz="4400" b="1" i="0" u="none" smtClean="0">
                <a:solidFill>
                  <a:srgbClr val="FF0000"/>
                </a:solidFill>
                <a:latin typeface="Times New Roman"/>
                <a:ea typeface="Times New Roman"/>
                <a:cs typeface="Times New Roman"/>
                <a:sym typeface="Times New Roman"/>
              </a:rPr>
              <a:t> </a:t>
            </a:r>
            <a:r>
              <a:rPr lang="en-US" sz="4400" b="1" i="0" u="none">
                <a:solidFill>
                  <a:srgbClr val="FF0000"/>
                </a:solidFill>
                <a:latin typeface="Times New Roman"/>
                <a:ea typeface="Times New Roman"/>
                <a:cs typeface="Times New Roman"/>
                <a:sym typeface="Times New Roman"/>
              </a:rPr>
              <a:t>lối sống của </a:t>
            </a:r>
            <a:r>
              <a:rPr lang="en-US" sz="4400" b="1" i="0" u="none" smtClean="0">
                <a:solidFill>
                  <a:srgbClr val="FF0000"/>
                </a:solidFill>
                <a:latin typeface="Times New Roman"/>
                <a:ea typeface="Times New Roman"/>
                <a:cs typeface="Times New Roman"/>
                <a:sym typeface="Times New Roman"/>
              </a:rPr>
              <a:t>Bác: </a:t>
            </a:r>
            <a:endParaRPr/>
          </a:p>
        </p:txBody>
      </p:sp>
      <p:sp>
        <p:nvSpPr>
          <p:cNvPr id="453" name="Google Shape;453;p20"/>
          <p:cNvSpPr/>
          <p:nvPr/>
        </p:nvSpPr>
        <p:spPr>
          <a:xfrm>
            <a:off x="8386762" y="1036637"/>
            <a:ext cx="393700" cy="1816100"/>
          </a:xfrm>
          <a:prstGeom prst="rightBrace">
            <a:avLst>
              <a:gd name="adj1" fmla="val 390"/>
              <a:gd name="adj2" fmla="val 49225"/>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454" name="Google Shape;454;p20"/>
          <p:cNvSpPr txBox="1"/>
          <p:nvPr/>
        </p:nvSpPr>
        <p:spPr>
          <a:xfrm>
            <a:off x="8780463" y="984250"/>
            <a:ext cx="3411537" cy="267761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800"/>
              <a:buFont typeface="Times New Roman"/>
              <a:buNone/>
            </a:pPr>
            <a:r>
              <a:rPr lang="en-US" sz="2800" b="1" i="0" u="none">
                <a:solidFill>
                  <a:srgbClr val="000000"/>
                </a:solidFill>
                <a:latin typeface="Times New Roman"/>
                <a:ea typeface="Times New Roman"/>
                <a:cs typeface="Times New Roman"/>
                <a:sym typeface="Times New Roman"/>
              </a:rPr>
              <a:t>Nghệ thuật: Hình thức so sánh, đan xen thơ Nguyễn Bỉnh Khiêm, dùng từ Hán Việt</a:t>
            </a:r>
            <a:endParaRPr b="1"/>
          </a:p>
          <a:p>
            <a:pPr marL="0" marR="0" lvl="0" indent="0" algn="l" rtl="0">
              <a:lnSpc>
                <a:spcPct val="100000"/>
              </a:lnSpc>
              <a:spcBef>
                <a:spcPts val="0"/>
              </a:spcBef>
              <a:spcAft>
                <a:spcPts val="0"/>
              </a:spcAft>
              <a:buNone/>
            </a:pPr>
            <a:endParaRPr sz="2800" b="0" i="0" u="none">
              <a:solidFill>
                <a:srgbClr val="000000"/>
              </a:solidFill>
              <a:latin typeface="Times New Roman"/>
              <a:ea typeface="Times New Roman"/>
              <a:cs typeface="Times New Roman"/>
              <a:sym typeface="Times New Roman"/>
            </a:endParaRPr>
          </a:p>
        </p:txBody>
      </p:sp>
      <p:sp>
        <p:nvSpPr>
          <p:cNvPr id="455" name="Google Shape;455;p20"/>
          <p:cNvSpPr/>
          <p:nvPr/>
        </p:nvSpPr>
        <p:spPr>
          <a:xfrm>
            <a:off x="609600" y="5334000"/>
            <a:ext cx="614362" cy="428625"/>
          </a:xfrm>
          <a:custGeom>
            <a:avLst/>
            <a:gdLst/>
            <a:ahLst/>
            <a:cxnLst/>
            <a:rect l="l" t="t" r="r" b="b"/>
            <a:pathLst>
              <a:path w="614362" h="428625" extrusionOk="0">
                <a:moveTo>
                  <a:pt x="0" y="107156"/>
                </a:moveTo>
                <a:lnTo>
                  <a:pt x="13395" y="107156"/>
                </a:lnTo>
                <a:lnTo>
                  <a:pt x="13395" y="321469"/>
                </a:lnTo>
                <a:lnTo>
                  <a:pt x="0" y="321469"/>
                </a:lnTo>
                <a:lnTo>
                  <a:pt x="0" y="107156"/>
                </a:lnTo>
                <a:close/>
                <a:moveTo>
                  <a:pt x="26789" y="107156"/>
                </a:moveTo>
                <a:lnTo>
                  <a:pt x="53578" y="107156"/>
                </a:lnTo>
                <a:lnTo>
                  <a:pt x="53578" y="321469"/>
                </a:lnTo>
                <a:lnTo>
                  <a:pt x="26789" y="321469"/>
                </a:lnTo>
                <a:lnTo>
                  <a:pt x="26789" y="107156"/>
                </a:lnTo>
                <a:close/>
                <a:moveTo>
                  <a:pt x="66973" y="107156"/>
                </a:moveTo>
                <a:lnTo>
                  <a:pt x="400050" y="107156"/>
                </a:lnTo>
                <a:lnTo>
                  <a:pt x="400050" y="0"/>
                </a:lnTo>
                <a:lnTo>
                  <a:pt x="614362" y="214313"/>
                </a:lnTo>
                <a:lnTo>
                  <a:pt x="400050" y="428625"/>
                </a:lnTo>
                <a:lnTo>
                  <a:pt x="400050" y="321469"/>
                </a:lnTo>
                <a:lnTo>
                  <a:pt x="66973" y="321469"/>
                </a:lnTo>
                <a:lnTo>
                  <a:pt x="66973" y="107156"/>
                </a:lnTo>
                <a:close/>
              </a:path>
            </a:pathLst>
          </a:custGeom>
          <a:solidFill>
            <a:srgbClr val="FF0000"/>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a:solidFill>
                <a:srgbClr val="FF0000"/>
              </a:solidFill>
              <a:latin typeface="Arial"/>
              <a:ea typeface="Arial"/>
              <a:cs typeface="Arial"/>
              <a:sym typeface="Arial"/>
            </a:endParaRPr>
          </a:p>
        </p:txBody>
      </p:sp>
      <p:sp>
        <p:nvSpPr>
          <p:cNvPr id="456" name="Google Shape;456;p20"/>
          <p:cNvSpPr txBox="1"/>
          <p:nvPr/>
        </p:nvSpPr>
        <p:spPr>
          <a:xfrm>
            <a:off x="982662" y="3219450"/>
            <a:ext cx="8967787" cy="523875"/>
          </a:xfrm>
          <a:prstGeom prst="rect">
            <a:avLst/>
          </a:prstGeom>
          <a:noFill/>
          <a:ln>
            <a:noFill/>
          </a:ln>
        </p:spPr>
        <p:txBody>
          <a:bodyPr spcFirstLastPara="1" wrap="square" lIns="91425" tIns="45700" rIns="91425" bIns="45700" anchor="t" anchorCtr="0">
            <a:spAutoFit/>
          </a:bodyPr>
          <a:lstStyle/>
          <a:p>
            <a:pPr marL="109537" marR="0" lvl="0" indent="0" algn="l" rtl="0">
              <a:lnSpc>
                <a:spcPct val="100000"/>
              </a:lnSpc>
              <a:spcBef>
                <a:spcPts val="0"/>
              </a:spcBef>
              <a:spcAft>
                <a:spcPts val="0"/>
              </a:spcAft>
              <a:buClr>
                <a:srgbClr val="002060"/>
              </a:buClr>
              <a:buSzPts val="2800"/>
              <a:buFont typeface="Times New Roman"/>
              <a:buNone/>
            </a:pPr>
            <a:r>
              <a:rPr lang="en-US" sz="2800" b="1" i="0" u="none">
                <a:solidFill>
                  <a:srgbClr val="002060"/>
                </a:solidFill>
                <a:latin typeface="Times New Roman"/>
                <a:ea typeface="Times New Roman"/>
                <a:cs typeface="Times New Roman"/>
                <a:sym typeface="Times New Roman"/>
              </a:rPr>
              <a:t>- Cách sống </a:t>
            </a:r>
            <a:r>
              <a:rPr lang="en-US" sz="2800" b="1" i="0" u="none" smtClean="0">
                <a:solidFill>
                  <a:srgbClr val="002060"/>
                </a:solidFill>
                <a:latin typeface="Times New Roman"/>
                <a:ea typeface="Times New Roman"/>
                <a:cs typeface="Times New Roman"/>
                <a:sym typeface="Times New Roman"/>
              </a:rPr>
              <a:t>đẹp </a:t>
            </a:r>
            <a:r>
              <a:rPr lang="en-US" sz="2800" b="1" i="0" u="none">
                <a:solidFill>
                  <a:srgbClr val="002060"/>
                </a:solidFill>
                <a:latin typeface="Times New Roman"/>
                <a:ea typeface="Times New Roman"/>
                <a:cs typeface="Times New Roman"/>
                <a:sym typeface="Times New Roman"/>
              </a:rPr>
              <a:t>trở thành quan điểm thẩm mĩ</a:t>
            </a:r>
            <a:endParaRPr/>
          </a:p>
        </p:txBody>
      </p:sp>
      <p:sp>
        <p:nvSpPr>
          <p:cNvPr id="457" name="Google Shape;457;p20"/>
          <p:cNvSpPr txBox="1"/>
          <p:nvPr/>
        </p:nvSpPr>
        <p:spPr>
          <a:xfrm>
            <a:off x="1077912" y="3719512"/>
            <a:ext cx="10726737" cy="112553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2060"/>
              </a:buClr>
              <a:buSzPts val="2800"/>
              <a:buFont typeface="Times New Roman"/>
              <a:buNone/>
            </a:pPr>
            <a:r>
              <a:rPr lang="en-US" sz="2800" b="1" i="0" u="none">
                <a:solidFill>
                  <a:srgbClr val="002060"/>
                </a:solidFill>
                <a:latin typeface="Times New Roman"/>
                <a:ea typeface="Times New Roman"/>
                <a:cs typeface="Times New Roman"/>
                <a:sym typeface="Times New Roman"/>
              </a:rPr>
              <a:t>-  Đó là một cách di dưỡng tinh thần, có khả năng mang lại hạnh phúc cho tâm hồn và thể xác.</a:t>
            </a:r>
            <a:endParaRPr/>
          </a:p>
        </p:txBody>
      </p:sp>
      <p:sp>
        <p:nvSpPr>
          <p:cNvPr id="458" name="Google Shape;458;p20"/>
          <p:cNvSpPr txBox="1"/>
          <p:nvPr/>
        </p:nvSpPr>
        <p:spPr>
          <a:xfrm>
            <a:off x="1371600" y="5105400"/>
            <a:ext cx="932815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5400"/>
              <a:buFont typeface="Arial"/>
              <a:buNone/>
            </a:pPr>
            <a:r>
              <a:rPr lang="en-US" sz="4800" b="1" i="0" u="none">
                <a:solidFill>
                  <a:srgbClr val="FF0000"/>
                </a:solidFill>
                <a:latin typeface="Arial"/>
                <a:ea typeface="Arial"/>
                <a:cs typeface="Arial"/>
                <a:sym typeface="Arial"/>
              </a:rPr>
              <a:t>Lối sống giản dị mà thanh cao</a:t>
            </a:r>
            <a:endParaRPr sz="4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slide(fromBottom)">
                                      <p:cBhvr>
                                        <p:cTn id="7" dur="500"/>
                                        <p:tgtEl>
                                          <p:spTgt spid="4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54"/>
                                        </p:tgtEl>
                                        <p:attrNameLst>
                                          <p:attrName>style.visibility</p:attrName>
                                        </p:attrNameLst>
                                      </p:cBhvr>
                                      <p:to>
                                        <p:strVal val="visible"/>
                                      </p:to>
                                    </p:set>
                                    <p:anim calcmode="lin" valueType="num">
                                      <p:cBhvr additive="base">
                                        <p:cTn id="12" dur="500" fill="hold"/>
                                        <p:tgtEl>
                                          <p:spTgt spid="454"/>
                                        </p:tgtEl>
                                        <p:attrNameLst>
                                          <p:attrName>ppt_x</p:attrName>
                                        </p:attrNameLst>
                                      </p:cBhvr>
                                      <p:tavLst>
                                        <p:tav tm="0">
                                          <p:val>
                                            <p:strVal val="#ppt_x"/>
                                          </p:val>
                                        </p:tav>
                                        <p:tav tm="100000">
                                          <p:val>
                                            <p:strVal val="#ppt_x"/>
                                          </p:val>
                                        </p:tav>
                                      </p:tavLst>
                                    </p:anim>
                                    <p:anim calcmode="lin" valueType="num">
                                      <p:cBhvr additive="base">
                                        <p:cTn id="13" dur="500" fill="hold"/>
                                        <p:tgtEl>
                                          <p:spTgt spid="4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456"/>
                                        </p:tgtEl>
                                        <p:attrNameLst>
                                          <p:attrName>style.visibility</p:attrName>
                                        </p:attrNameLst>
                                      </p:cBhvr>
                                      <p:to>
                                        <p:strVal val="visible"/>
                                      </p:to>
                                    </p:set>
                                    <p:anim calcmode="lin" valueType="num">
                                      <p:cBhvr>
                                        <p:cTn id="18" dur="1000" fill="hold"/>
                                        <p:tgtEl>
                                          <p:spTgt spid="456"/>
                                        </p:tgtEl>
                                        <p:attrNameLst>
                                          <p:attrName>ppt_w</p:attrName>
                                        </p:attrNameLst>
                                      </p:cBhvr>
                                      <p:tavLst>
                                        <p:tav tm="0">
                                          <p:val>
                                            <p:strVal val="#ppt_w*0.70"/>
                                          </p:val>
                                        </p:tav>
                                        <p:tav tm="100000">
                                          <p:val>
                                            <p:strVal val="#ppt_w"/>
                                          </p:val>
                                        </p:tav>
                                      </p:tavLst>
                                    </p:anim>
                                    <p:anim calcmode="lin" valueType="num">
                                      <p:cBhvr>
                                        <p:cTn id="19" dur="1000" fill="hold"/>
                                        <p:tgtEl>
                                          <p:spTgt spid="456"/>
                                        </p:tgtEl>
                                        <p:attrNameLst>
                                          <p:attrName>ppt_h</p:attrName>
                                        </p:attrNameLst>
                                      </p:cBhvr>
                                      <p:tavLst>
                                        <p:tav tm="0">
                                          <p:val>
                                            <p:strVal val="#ppt_h"/>
                                          </p:val>
                                        </p:tav>
                                        <p:tav tm="100000">
                                          <p:val>
                                            <p:strVal val="#ppt_h"/>
                                          </p:val>
                                        </p:tav>
                                      </p:tavLst>
                                    </p:anim>
                                    <p:animEffect transition="in" filter="fade">
                                      <p:cBhvr>
                                        <p:cTn id="20" dur="1000"/>
                                        <p:tgtEl>
                                          <p:spTgt spid="456"/>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457"/>
                                        </p:tgtEl>
                                        <p:attrNameLst>
                                          <p:attrName>style.visibility</p:attrName>
                                        </p:attrNameLst>
                                      </p:cBhvr>
                                      <p:to>
                                        <p:strVal val="visible"/>
                                      </p:to>
                                    </p:set>
                                    <p:animEffect transition="in" filter="diamond(in)">
                                      <p:cBhvr>
                                        <p:cTn id="25" dur="2000"/>
                                        <p:tgtEl>
                                          <p:spTgt spid="457"/>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455"/>
                                        </p:tgtEl>
                                        <p:attrNameLst>
                                          <p:attrName>style.visibility</p:attrName>
                                        </p:attrNameLst>
                                      </p:cBhvr>
                                      <p:to>
                                        <p:strVal val="visible"/>
                                      </p:to>
                                    </p:set>
                                    <p:animEffect transition="in" filter="strips(downLeft)">
                                      <p:cBhvr>
                                        <p:cTn id="30" dur="500"/>
                                        <p:tgtEl>
                                          <p:spTgt spid="455"/>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458"/>
                                        </p:tgtEl>
                                        <p:attrNameLst>
                                          <p:attrName>style.visibility</p:attrName>
                                        </p:attrNameLst>
                                      </p:cBhvr>
                                      <p:to>
                                        <p:strVal val="visible"/>
                                      </p:to>
                                    </p:set>
                                    <p:animEffect transition="in" filter="strips(downLeft)">
                                      <p:cBhvr>
                                        <p:cTn id="33" dur="5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 grpId="0"/>
      <p:bldP spid="454" grpId="0"/>
      <p:bldP spid="455" grpId="0" animBg="1"/>
      <p:bldP spid="456" grpId="0"/>
      <p:bldP spid="457"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22" descr="Cover"/>
          <p:cNvPicPr preferRelativeResize="0"/>
          <p:nvPr/>
        </p:nvPicPr>
        <p:blipFill rotWithShape="1">
          <a:blip r:embed="rId3">
            <a:alphaModFix/>
          </a:blip>
          <a:srcRect/>
          <a:stretch/>
        </p:blipFill>
        <p:spPr>
          <a:xfrm>
            <a:off x="1962150" y="5722937"/>
            <a:ext cx="3359150" cy="363537"/>
          </a:xfrm>
          <a:prstGeom prst="rect">
            <a:avLst/>
          </a:prstGeom>
          <a:noFill/>
          <a:ln>
            <a:noFill/>
          </a:ln>
        </p:spPr>
      </p:pic>
      <p:pic>
        <p:nvPicPr>
          <p:cNvPr id="473" name="Google Shape;473;p22" descr="Cover"/>
          <p:cNvPicPr preferRelativeResize="0"/>
          <p:nvPr/>
        </p:nvPicPr>
        <p:blipFill rotWithShape="1">
          <a:blip r:embed="rId4">
            <a:alphaModFix/>
          </a:blip>
          <a:srcRect/>
          <a:stretch/>
        </p:blipFill>
        <p:spPr>
          <a:xfrm>
            <a:off x="2236787" y="5087937"/>
            <a:ext cx="3084512" cy="958850"/>
          </a:xfrm>
          <a:prstGeom prst="rect">
            <a:avLst/>
          </a:prstGeom>
          <a:noFill/>
          <a:ln>
            <a:noFill/>
          </a:ln>
        </p:spPr>
      </p:pic>
      <p:pic>
        <p:nvPicPr>
          <p:cNvPr id="474" name="Google Shape;474;p22" descr="Cover"/>
          <p:cNvPicPr preferRelativeResize="0"/>
          <p:nvPr/>
        </p:nvPicPr>
        <p:blipFill rotWithShape="1">
          <a:blip r:embed="rId5">
            <a:alphaModFix/>
          </a:blip>
          <a:srcRect/>
          <a:stretch/>
        </p:blipFill>
        <p:spPr>
          <a:xfrm>
            <a:off x="2286000" y="4495800"/>
            <a:ext cx="3079750" cy="1574800"/>
          </a:xfrm>
          <a:prstGeom prst="rect">
            <a:avLst/>
          </a:prstGeom>
          <a:noFill/>
          <a:ln>
            <a:noFill/>
          </a:ln>
        </p:spPr>
      </p:pic>
      <p:pic>
        <p:nvPicPr>
          <p:cNvPr id="475" name="Google Shape;475;p22" descr="Cover"/>
          <p:cNvPicPr preferRelativeResize="0"/>
          <p:nvPr/>
        </p:nvPicPr>
        <p:blipFill rotWithShape="1">
          <a:blip r:embed="rId6">
            <a:alphaModFix/>
          </a:blip>
          <a:srcRect/>
          <a:stretch/>
        </p:blipFill>
        <p:spPr>
          <a:xfrm>
            <a:off x="5111750" y="4086225"/>
            <a:ext cx="1800225" cy="2039937"/>
          </a:xfrm>
          <a:prstGeom prst="rect">
            <a:avLst/>
          </a:prstGeom>
          <a:noFill/>
          <a:ln>
            <a:noFill/>
          </a:ln>
        </p:spPr>
      </p:pic>
      <p:pic>
        <p:nvPicPr>
          <p:cNvPr id="476" name="Google Shape;476;p22" descr="Cover"/>
          <p:cNvPicPr preferRelativeResize="0"/>
          <p:nvPr/>
        </p:nvPicPr>
        <p:blipFill rotWithShape="1">
          <a:blip r:embed="rId7">
            <a:alphaModFix/>
          </a:blip>
          <a:srcRect t="14552" r="2184"/>
          <a:stretch/>
        </p:blipFill>
        <p:spPr>
          <a:xfrm>
            <a:off x="11112" y="3149600"/>
            <a:ext cx="4881562" cy="1322387"/>
          </a:xfrm>
          <a:prstGeom prst="rect">
            <a:avLst/>
          </a:prstGeom>
          <a:noFill/>
          <a:ln>
            <a:noFill/>
          </a:ln>
        </p:spPr>
      </p:pic>
      <p:pic>
        <p:nvPicPr>
          <p:cNvPr id="477" name="Google Shape;477;p22" descr="Cover"/>
          <p:cNvPicPr preferRelativeResize="0"/>
          <p:nvPr/>
        </p:nvPicPr>
        <p:blipFill rotWithShape="1">
          <a:blip r:embed="rId8">
            <a:alphaModFix/>
          </a:blip>
          <a:srcRect r="5916"/>
          <a:stretch/>
        </p:blipFill>
        <p:spPr>
          <a:xfrm>
            <a:off x="11112" y="2579687"/>
            <a:ext cx="4906962" cy="1023937"/>
          </a:xfrm>
          <a:prstGeom prst="rect">
            <a:avLst/>
          </a:prstGeom>
          <a:noFill/>
          <a:ln>
            <a:noFill/>
          </a:ln>
        </p:spPr>
      </p:pic>
      <p:pic>
        <p:nvPicPr>
          <p:cNvPr id="478" name="Google Shape;478;p22" descr="Cover"/>
          <p:cNvPicPr preferRelativeResize="0"/>
          <p:nvPr/>
        </p:nvPicPr>
        <p:blipFill rotWithShape="1">
          <a:blip r:embed="rId9">
            <a:alphaModFix/>
          </a:blip>
          <a:srcRect/>
          <a:stretch/>
        </p:blipFill>
        <p:spPr>
          <a:xfrm>
            <a:off x="4683125" y="2868612"/>
            <a:ext cx="2232025" cy="1450975"/>
          </a:xfrm>
          <a:prstGeom prst="rect">
            <a:avLst/>
          </a:prstGeom>
          <a:noFill/>
          <a:ln>
            <a:noFill/>
          </a:ln>
        </p:spPr>
      </p:pic>
      <p:pic>
        <p:nvPicPr>
          <p:cNvPr id="479" name="Google Shape;479;p22" descr="Cover"/>
          <p:cNvPicPr preferRelativeResize="0"/>
          <p:nvPr/>
        </p:nvPicPr>
        <p:blipFill rotWithShape="1">
          <a:blip r:embed="rId10">
            <a:alphaModFix/>
          </a:blip>
          <a:srcRect/>
          <a:stretch/>
        </p:blipFill>
        <p:spPr>
          <a:xfrm>
            <a:off x="8423275" y="5014912"/>
            <a:ext cx="3614737" cy="1547812"/>
          </a:xfrm>
          <a:prstGeom prst="rect">
            <a:avLst/>
          </a:prstGeom>
          <a:noFill/>
          <a:ln>
            <a:noFill/>
          </a:ln>
        </p:spPr>
      </p:pic>
      <p:pic>
        <p:nvPicPr>
          <p:cNvPr id="480" name="Google Shape;480;p22" descr="Cover"/>
          <p:cNvPicPr preferRelativeResize="0"/>
          <p:nvPr/>
        </p:nvPicPr>
        <p:blipFill rotWithShape="1">
          <a:blip r:embed="rId11">
            <a:alphaModFix/>
          </a:blip>
          <a:srcRect l="4855"/>
          <a:stretch/>
        </p:blipFill>
        <p:spPr>
          <a:xfrm>
            <a:off x="8483600" y="4446587"/>
            <a:ext cx="3800475" cy="1022350"/>
          </a:xfrm>
          <a:prstGeom prst="rect">
            <a:avLst/>
          </a:prstGeom>
          <a:noFill/>
          <a:ln>
            <a:noFill/>
          </a:ln>
        </p:spPr>
      </p:pic>
      <p:pic>
        <p:nvPicPr>
          <p:cNvPr id="481" name="Google Shape;481;p22" descr="Cover"/>
          <p:cNvPicPr preferRelativeResize="0"/>
          <p:nvPr/>
        </p:nvPicPr>
        <p:blipFill rotWithShape="1">
          <a:blip r:embed="rId12">
            <a:alphaModFix/>
          </a:blip>
          <a:srcRect l="29469" b="27949"/>
          <a:stretch/>
        </p:blipFill>
        <p:spPr>
          <a:xfrm rot="1440000">
            <a:off x="6500812" y="4286250"/>
            <a:ext cx="2336800" cy="422275"/>
          </a:xfrm>
          <a:prstGeom prst="rect">
            <a:avLst/>
          </a:prstGeom>
          <a:noFill/>
          <a:ln>
            <a:noFill/>
          </a:ln>
        </p:spPr>
      </p:pic>
      <p:pic>
        <p:nvPicPr>
          <p:cNvPr id="482" name="Google Shape;482;p22" descr="Cover"/>
          <p:cNvPicPr preferRelativeResize="0"/>
          <p:nvPr/>
        </p:nvPicPr>
        <p:blipFill rotWithShape="1">
          <a:blip r:embed="rId13">
            <a:alphaModFix/>
          </a:blip>
          <a:srcRect/>
          <a:stretch/>
        </p:blipFill>
        <p:spPr>
          <a:xfrm>
            <a:off x="8205787" y="2030412"/>
            <a:ext cx="3986212" cy="1204912"/>
          </a:xfrm>
          <a:prstGeom prst="rect">
            <a:avLst/>
          </a:prstGeom>
          <a:noFill/>
          <a:ln>
            <a:noFill/>
          </a:ln>
        </p:spPr>
      </p:pic>
      <p:pic>
        <p:nvPicPr>
          <p:cNvPr id="483" name="Google Shape;483;p22" descr="Cover"/>
          <p:cNvPicPr preferRelativeResize="0"/>
          <p:nvPr/>
        </p:nvPicPr>
        <p:blipFill rotWithShape="1">
          <a:blip r:embed="rId14">
            <a:alphaModFix/>
          </a:blip>
          <a:srcRect/>
          <a:stretch/>
        </p:blipFill>
        <p:spPr>
          <a:xfrm>
            <a:off x="8083550" y="1543050"/>
            <a:ext cx="2203450" cy="769937"/>
          </a:xfrm>
          <a:prstGeom prst="rect">
            <a:avLst/>
          </a:prstGeom>
          <a:noFill/>
          <a:ln>
            <a:noFill/>
          </a:ln>
        </p:spPr>
      </p:pic>
      <p:pic>
        <p:nvPicPr>
          <p:cNvPr id="484" name="Google Shape;484;p22" descr="Cover"/>
          <p:cNvPicPr preferRelativeResize="0"/>
          <p:nvPr/>
        </p:nvPicPr>
        <p:blipFill rotWithShape="1">
          <a:blip r:embed="rId15">
            <a:alphaModFix/>
          </a:blip>
          <a:srcRect/>
          <a:stretch/>
        </p:blipFill>
        <p:spPr>
          <a:xfrm>
            <a:off x="6688137" y="1890712"/>
            <a:ext cx="1735137" cy="2416175"/>
          </a:xfrm>
          <a:prstGeom prst="rect">
            <a:avLst/>
          </a:prstGeom>
          <a:noFill/>
          <a:ln>
            <a:noFill/>
          </a:ln>
        </p:spPr>
      </p:pic>
      <p:pic>
        <p:nvPicPr>
          <p:cNvPr id="485" name="Google Shape;485;p22" descr="Cover"/>
          <p:cNvPicPr preferRelativeResize="0"/>
          <p:nvPr/>
        </p:nvPicPr>
        <p:blipFill rotWithShape="1">
          <a:blip r:embed="rId16">
            <a:alphaModFix/>
          </a:blip>
          <a:srcRect/>
          <a:stretch/>
        </p:blipFill>
        <p:spPr>
          <a:xfrm>
            <a:off x="5781675" y="3579812"/>
            <a:ext cx="2047875" cy="1235075"/>
          </a:xfrm>
          <a:prstGeom prst="rect">
            <a:avLst/>
          </a:prstGeom>
          <a:noFill/>
          <a:ln>
            <a:noFill/>
          </a:ln>
        </p:spPr>
      </p:pic>
      <p:pic>
        <p:nvPicPr>
          <p:cNvPr id="486" name="Google Shape;486;p22" descr="Cover"/>
          <p:cNvPicPr preferRelativeResize="0"/>
          <p:nvPr/>
        </p:nvPicPr>
        <p:blipFill rotWithShape="1">
          <a:blip r:embed="rId17">
            <a:alphaModFix/>
          </a:blip>
          <a:srcRect l="-8688" b="15371"/>
          <a:stretch/>
        </p:blipFill>
        <p:spPr>
          <a:xfrm>
            <a:off x="-457200" y="1447800"/>
            <a:ext cx="5673725" cy="1760537"/>
          </a:xfrm>
          <a:prstGeom prst="rect">
            <a:avLst/>
          </a:prstGeom>
          <a:noFill/>
          <a:ln>
            <a:noFill/>
          </a:ln>
        </p:spPr>
      </p:pic>
      <p:sp>
        <p:nvSpPr>
          <p:cNvPr id="18" name="TextBox 17"/>
          <p:cNvSpPr txBox="1"/>
          <p:nvPr/>
        </p:nvSpPr>
        <p:spPr>
          <a:xfrm>
            <a:off x="685800" y="381000"/>
            <a:ext cx="6477000" cy="523220"/>
          </a:xfrm>
          <a:prstGeom prst="rect">
            <a:avLst/>
          </a:prstGeom>
          <a:noFill/>
        </p:spPr>
        <p:txBody>
          <a:bodyPr wrap="square" rtlCol="0">
            <a:spAutoFit/>
          </a:bodyPr>
          <a:lstStyle/>
          <a:p>
            <a:r>
              <a:rPr lang="en-US" sz="2800" b="1" smtClean="0">
                <a:solidFill>
                  <a:srgbClr val="FF0000"/>
                </a:solidFill>
              </a:rPr>
              <a:t>III. TỔNG KẾT </a:t>
            </a:r>
            <a:r>
              <a:rPr lang="en-US" sz="2800" smtClean="0"/>
              <a:t>: </a:t>
            </a:r>
            <a:r>
              <a:rPr lang="en-US" sz="2800" b="1" smtClean="0"/>
              <a:t>Ghi nhớ SGK trang 8</a:t>
            </a:r>
            <a:endParaRPr 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animEffect transition="in" filter="fade">
                                      <p:cBhvr>
                                        <p:cTn id="7" dur="500"/>
                                        <p:tgtEl>
                                          <p:spTgt spid="4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4"/>
                                        </p:tgtEl>
                                        <p:attrNameLst>
                                          <p:attrName>style.visibility</p:attrName>
                                        </p:attrNameLst>
                                      </p:cBhvr>
                                      <p:to>
                                        <p:strVal val="visible"/>
                                      </p:to>
                                    </p:set>
                                    <p:animEffect transition="in" filter="fade">
                                      <p:cBhvr>
                                        <p:cTn id="12" dur="500"/>
                                        <p:tgtEl>
                                          <p:spTgt spid="4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3"/>
                                        </p:tgtEl>
                                        <p:attrNameLst>
                                          <p:attrName>style.visibility</p:attrName>
                                        </p:attrNameLst>
                                      </p:cBhvr>
                                      <p:to>
                                        <p:strVal val="visible"/>
                                      </p:to>
                                    </p:set>
                                    <p:animEffect transition="in" filter="fade">
                                      <p:cBhvr>
                                        <p:cTn id="17" dur="500"/>
                                        <p:tgtEl>
                                          <p:spTgt spid="4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2"/>
                                        </p:tgtEl>
                                        <p:attrNameLst>
                                          <p:attrName>style.visibility</p:attrName>
                                        </p:attrNameLst>
                                      </p:cBhvr>
                                      <p:to>
                                        <p:strVal val="visible"/>
                                      </p:to>
                                    </p:set>
                                    <p:animEffect transition="in" filter="fade">
                                      <p:cBhvr>
                                        <p:cTn id="22" dur="500"/>
                                        <p:tgtEl>
                                          <p:spTgt spid="4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1"/>
                                        </p:tgtEl>
                                        <p:attrNameLst>
                                          <p:attrName>style.visibility</p:attrName>
                                        </p:attrNameLst>
                                      </p:cBhvr>
                                      <p:to>
                                        <p:strVal val="visible"/>
                                      </p:to>
                                    </p:set>
                                    <p:animEffect transition="in" filter="fade">
                                      <p:cBhvr>
                                        <p:cTn id="27" dur="500"/>
                                        <p:tgtEl>
                                          <p:spTgt spid="48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0"/>
                                        </p:tgtEl>
                                        <p:attrNameLst>
                                          <p:attrName>style.visibility</p:attrName>
                                        </p:attrNameLst>
                                      </p:cBhvr>
                                      <p:to>
                                        <p:strVal val="visible"/>
                                      </p:to>
                                    </p:set>
                                    <p:animEffect transition="in" filter="fade">
                                      <p:cBhvr>
                                        <p:cTn id="32" dur="500"/>
                                        <p:tgtEl>
                                          <p:spTgt spid="48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79"/>
                                        </p:tgtEl>
                                        <p:attrNameLst>
                                          <p:attrName>style.visibility</p:attrName>
                                        </p:attrNameLst>
                                      </p:cBhvr>
                                      <p:to>
                                        <p:strVal val="visible"/>
                                      </p:to>
                                    </p:set>
                                    <p:animEffect transition="in" filter="fade">
                                      <p:cBhvr>
                                        <p:cTn id="37" dur="500"/>
                                        <p:tgtEl>
                                          <p:spTgt spid="47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8"/>
                                        </p:tgtEl>
                                        <p:attrNameLst>
                                          <p:attrName>style.visibility</p:attrName>
                                        </p:attrNameLst>
                                      </p:cBhvr>
                                      <p:to>
                                        <p:strVal val="visible"/>
                                      </p:to>
                                    </p:set>
                                    <p:animEffect transition="in" filter="fade">
                                      <p:cBhvr>
                                        <p:cTn id="42" dur="500"/>
                                        <p:tgtEl>
                                          <p:spTgt spid="47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77"/>
                                        </p:tgtEl>
                                        <p:attrNameLst>
                                          <p:attrName>style.visibility</p:attrName>
                                        </p:attrNameLst>
                                      </p:cBhvr>
                                      <p:to>
                                        <p:strVal val="visible"/>
                                      </p:to>
                                    </p:set>
                                    <p:animEffect transition="in" filter="fade">
                                      <p:cBhvr>
                                        <p:cTn id="47" dur="500"/>
                                        <p:tgtEl>
                                          <p:spTgt spid="47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76"/>
                                        </p:tgtEl>
                                        <p:attrNameLst>
                                          <p:attrName>style.visibility</p:attrName>
                                        </p:attrNameLst>
                                      </p:cBhvr>
                                      <p:to>
                                        <p:strVal val="visible"/>
                                      </p:to>
                                    </p:set>
                                    <p:animEffect transition="in" filter="fade">
                                      <p:cBhvr>
                                        <p:cTn id="52" dur="500"/>
                                        <p:tgtEl>
                                          <p:spTgt spid="47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75"/>
                                        </p:tgtEl>
                                        <p:attrNameLst>
                                          <p:attrName>style.visibility</p:attrName>
                                        </p:attrNameLst>
                                      </p:cBhvr>
                                      <p:to>
                                        <p:strVal val="visible"/>
                                      </p:to>
                                    </p:set>
                                    <p:animEffect transition="in" filter="fade">
                                      <p:cBhvr>
                                        <p:cTn id="57" dur="500"/>
                                        <p:tgtEl>
                                          <p:spTgt spid="47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74"/>
                                        </p:tgtEl>
                                        <p:attrNameLst>
                                          <p:attrName>style.visibility</p:attrName>
                                        </p:attrNameLst>
                                      </p:cBhvr>
                                      <p:to>
                                        <p:strVal val="visible"/>
                                      </p:to>
                                    </p:set>
                                    <p:animEffect transition="in" filter="fade">
                                      <p:cBhvr>
                                        <p:cTn id="62" dur="500"/>
                                        <p:tgtEl>
                                          <p:spTgt spid="47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73"/>
                                        </p:tgtEl>
                                        <p:attrNameLst>
                                          <p:attrName>style.visibility</p:attrName>
                                        </p:attrNameLst>
                                      </p:cBhvr>
                                      <p:to>
                                        <p:strVal val="visible"/>
                                      </p:to>
                                    </p:set>
                                    <p:animEffect transition="in" filter="fade">
                                      <p:cBhvr>
                                        <p:cTn id="67" dur="500"/>
                                        <p:tgtEl>
                                          <p:spTgt spid="47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72"/>
                                        </p:tgtEl>
                                        <p:attrNameLst>
                                          <p:attrName>style.visibility</p:attrName>
                                        </p:attrNameLst>
                                      </p:cBhvr>
                                      <p:to>
                                        <p:strVal val="visible"/>
                                      </p:to>
                                    </p:set>
                                    <p:animEffect transition="in" filter="fade">
                                      <p:cBhvr>
                                        <p:cTn id="72" dur="500"/>
                                        <p:tgtEl>
                                          <p:spTgt spid="47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86"/>
                                        </p:tgtEl>
                                        <p:attrNameLst>
                                          <p:attrName>style.visibility</p:attrName>
                                        </p:attrNameLst>
                                      </p:cBhvr>
                                      <p:to>
                                        <p:strVal val="visible"/>
                                      </p:to>
                                    </p:set>
                                    <p:animEffect transition="in" filter="fade">
                                      <p:cBhvr>
                                        <p:cTn id="77"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2" name="Google Shape;492;p23"/>
          <p:cNvPicPr preferRelativeResize="0"/>
          <p:nvPr/>
        </p:nvPicPr>
        <p:blipFill rotWithShape="1">
          <a:blip r:embed="rId3">
            <a:alphaModFix/>
          </a:blip>
          <a:srcRect/>
          <a:stretch/>
        </p:blipFill>
        <p:spPr>
          <a:xfrm>
            <a:off x="2043112" y="325437"/>
            <a:ext cx="8504237" cy="6376987"/>
          </a:xfrm>
          <a:prstGeom prst="rect">
            <a:avLst/>
          </a:prstGeom>
          <a:noFill/>
          <a:ln>
            <a:noFill/>
          </a:ln>
        </p:spPr>
      </p:pic>
      <p:sp>
        <p:nvSpPr>
          <p:cNvPr id="493" name="Google Shape;493;p23"/>
          <p:cNvSpPr txBox="1"/>
          <p:nvPr/>
        </p:nvSpPr>
        <p:spPr>
          <a:xfrm>
            <a:off x="381000" y="152400"/>
            <a:ext cx="11382375"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800"/>
              <a:buFont typeface="Arial"/>
              <a:buNone/>
            </a:pPr>
            <a:r>
              <a:rPr lang="en-US" sz="2800" b="1" i="0" u="sng" smtClean="0">
                <a:solidFill>
                  <a:srgbClr val="FF0000"/>
                </a:solidFill>
                <a:latin typeface="Arial"/>
                <a:ea typeface="Arial"/>
                <a:cs typeface="Arial"/>
                <a:sym typeface="Arial"/>
              </a:rPr>
              <a:t>Bài tập </a:t>
            </a:r>
            <a:r>
              <a:rPr lang="en-US" sz="2800" b="1" i="0" u="none" smtClean="0">
                <a:solidFill>
                  <a:srgbClr val="FF0000"/>
                </a:solidFill>
                <a:latin typeface="Arial"/>
                <a:ea typeface="Arial"/>
                <a:cs typeface="Arial"/>
                <a:sym typeface="Arial"/>
              </a:rPr>
              <a:t>: Luyện </a:t>
            </a:r>
            <a:r>
              <a:rPr lang="en-US" sz="2800" b="1" i="0" u="none">
                <a:solidFill>
                  <a:srgbClr val="FF0000"/>
                </a:solidFill>
                <a:latin typeface="Arial"/>
                <a:ea typeface="Arial"/>
                <a:cs typeface="Arial"/>
                <a:sym typeface="Arial"/>
              </a:rPr>
              <a:t>đề đọc – hiểu văn bản “</a:t>
            </a:r>
            <a:r>
              <a:rPr lang="en-US" sz="2800" b="1" i="1" u="none">
                <a:solidFill>
                  <a:srgbClr val="FF0000"/>
                </a:solidFill>
                <a:latin typeface="Arial"/>
                <a:ea typeface="Arial"/>
                <a:cs typeface="Arial"/>
                <a:sym typeface="Arial"/>
              </a:rPr>
              <a:t>Phong cách Hồ Chí Minh</a:t>
            </a:r>
            <a:r>
              <a:rPr lang="en-US" sz="2800" b="1" i="0" u="none">
                <a:solidFill>
                  <a:srgbClr val="FF0000"/>
                </a:solidFill>
                <a:latin typeface="Arial"/>
                <a:ea typeface="Arial"/>
                <a:cs typeface="Arial"/>
                <a:sym typeface="Arial"/>
              </a:rPr>
              <a:t>”</a:t>
            </a:r>
            <a:endParaRPr sz="2800"/>
          </a:p>
        </p:txBody>
      </p:sp>
      <p:sp>
        <p:nvSpPr>
          <p:cNvPr id="494" name="Google Shape;494;p23"/>
          <p:cNvSpPr txBox="1"/>
          <p:nvPr/>
        </p:nvSpPr>
        <p:spPr>
          <a:xfrm>
            <a:off x="0" y="762000"/>
            <a:ext cx="11857037" cy="585387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2060"/>
              </a:buClr>
              <a:buSzPts val="2400"/>
              <a:buFont typeface="Times New Roman"/>
              <a:buNone/>
            </a:pPr>
            <a:r>
              <a:rPr lang="en-US" sz="2400" b="1" i="0" u="none">
                <a:solidFill>
                  <a:srgbClr val="002060"/>
                </a:solidFill>
                <a:latin typeface="Times New Roman"/>
                <a:ea typeface="Times New Roman"/>
                <a:cs typeface="Times New Roman"/>
                <a:sym typeface="Times New Roman"/>
              </a:rPr>
              <a:t>Trong bài </a:t>
            </a:r>
            <a:r>
              <a:rPr lang="en-US" sz="2400" b="1" i="1" u="none">
                <a:solidFill>
                  <a:srgbClr val="002060"/>
                </a:solidFill>
                <a:latin typeface="Times New Roman"/>
                <a:ea typeface="Times New Roman"/>
                <a:cs typeface="Times New Roman"/>
                <a:sym typeface="Times New Roman"/>
              </a:rPr>
              <a:t>Phong cách Hồ Chí Minh</a:t>
            </a:r>
            <a:r>
              <a:rPr lang="en-US" sz="2400" b="1" i="0" u="none">
                <a:solidFill>
                  <a:srgbClr val="002060"/>
                </a:solidFill>
                <a:latin typeface="Times New Roman"/>
                <a:ea typeface="Times New Roman"/>
                <a:cs typeface="Times New Roman"/>
                <a:sym typeface="Times New Roman"/>
              </a:rPr>
              <a:t>, sau khi nhắc lại việc Chủ tịch Hồ Chí Minh đã tiếp xúc với văn hóa nhiều nước, nhiều vùng trên thế giới, tác giả Lê Anh Trà viết:</a:t>
            </a:r>
            <a:endParaRPr sz="2400" b="1" i="0" u="none">
              <a:solidFill>
                <a:srgbClr val="002060"/>
              </a:solidFill>
              <a:latin typeface="Arial"/>
              <a:ea typeface="Arial"/>
              <a:cs typeface="Arial"/>
              <a:sym typeface="Arial"/>
            </a:endParaRPr>
          </a:p>
          <a:p>
            <a:pPr marL="0" marR="0" lvl="0" indent="0" algn="just" rtl="0">
              <a:lnSpc>
                <a:spcPct val="120000"/>
              </a:lnSpc>
              <a:spcBef>
                <a:spcPts val="0"/>
              </a:spcBef>
              <a:spcAft>
                <a:spcPts val="0"/>
              </a:spcAft>
              <a:buClr>
                <a:srgbClr val="002060"/>
              </a:buClr>
              <a:buSzPts val="2400"/>
              <a:buFont typeface="Times New Roman"/>
              <a:buNone/>
            </a:pPr>
            <a:r>
              <a:rPr lang="en-US" sz="2400" b="0" i="0" u="none">
                <a:solidFill>
                  <a:srgbClr val="002060"/>
                </a:solidFill>
                <a:latin typeface="Times New Roman"/>
                <a:ea typeface="Times New Roman"/>
                <a:cs typeface="Times New Roman"/>
                <a:sym typeface="Times New Roman"/>
              </a:rPr>
              <a:t>… </a:t>
            </a:r>
            <a:r>
              <a:rPr lang="en-US" sz="2400" b="1" i="0" u="none">
                <a:solidFill>
                  <a:srgbClr val="002060"/>
                </a:solidFill>
                <a:latin typeface="Times New Roman"/>
                <a:ea typeface="Times New Roman"/>
                <a:cs typeface="Times New Roman"/>
                <a:sym typeface="Times New Roman"/>
              </a:rPr>
              <a:t>“</a:t>
            </a:r>
            <a:r>
              <a:rPr lang="en-US" sz="2400" b="1" i="1" u="none">
                <a:solidFill>
                  <a:srgbClr val="002060"/>
                </a:solidFill>
                <a:latin typeface="Times New Roman"/>
                <a:ea typeface="Times New Roman"/>
                <a:cs typeface="Times New Roman"/>
                <a:sym typeface="Times New Roman"/>
              </a:rPr>
              <a:t>Nhưng điều kỳ lạ lạ tất cả những ảnh hưởng quốc tế đó đã nhào nặn với cái gốc văn hóa dân tộc không gì lay chuyển được ở Người, để trở thành một nhân cách rất Việt Nam, một lối sống rất bình dị, rất Việt Nam, rất phương Đông, nhưng cũng đồng thời rất mới, rất hiện đại</a:t>
            </a:r>
            <a:r>
              <a:rPr lang="en-US" sz="2400" b="1" i="0" u="none">
                <a:solidFill>
                  <a:srgbClr val="002060"/>
                </a:solidFill>
                <a:latin typeface="Times New Roman"/>
                <a:ea typeface="Times New Roman"/>
                <a:cs typeface="Times New Roman"/>
                <a:sym typeface="Times New Roman"/>
              </a:rPr>
              <a:t>”…</a:t>
            </a:r>
            <a:endParaRPr sz="2400" b="1" i="0" u="none">
              <a:solidFill>
                <a:srgbClr val="002060"/>
              </a:solidFill>
              <a:latin typeface="Arial"/>
              <a:ea typeface="Arial"/>
              <a:cs typeface="Arial"/>
              <a:sym typeface="Arial"/>
            </a:endParaRPr>
          </a:p>
          <a:p>
            <a:pPr marL="0" marR="0" lvl="0" indent="0" algn="r" rtl="0">
              <a:lnSpc>
                <a:spcPct val="120000"/>
              </a:lnSpc>
              <a:spcBef>
                <a:spcPts val="0"/>
              </a:spcBef>
              <a:spcAft>
                <a:spcPts val="0"/>
              </a:spcAft>
              <a:buClr>
                <a:srgbClr val="002060"/>
              </a:buClr>
              <a:buSzPts val="2400"/>
              <a:buFont typeface="Times New Roman"/>
              <a:buNone/>
            </a:pPr>
            <a:r>
              <a:rPr lang="en-US" sz="2400" b="1" i="0" u="none">
                <a:solidFill>
                  <a:srgbClr val="002060"/>
                </a:solidFill>
                <a:latin typeface="Times New Roman"/>
                <a:ea typeface="Times New Roman"/>
                <a:cs typeface="Times New Roman"/>
                <a:sym typeface="Times New Roman"/>
              </a:rPr>
              <a:t>(</a:t>
            </a:r>
            <a:r>
              <a:rPr lang="en-US" sz="2400" b="1" i="0" u="none" smtClean="0">
                <a:solidFill>
                  <a:srgbClr val="002060"/>
                </a:solidFill>
                <a:latin typeface="Times New Roman"/>
                <a:ea typeface="Times New Roman"/>
                <a:cs typeface="Times New Roman"/>
                <a:sym typeface="Times New Roman"/>
              </a:rPr>
              <a:t>Trích</a:t>
            </a:r>
            <a:r>
              <a:rPr lang="en-US" sz="2400" b="1" i="0" u="none">
                <a:solidFill>
                  <a:srgbClr val="002060"/>
                </a:solidFill>
                <a:latin typeface="Times New Roman"/>
                <a:ea typeface="Times New Roman"/>
                <a:cs typeface="Times New Roman"/>
                <a:sym typeface="Times New Roman"/>
              </a:rPr>
              <a:t> </a:t>
            </a:r>
            <a:r>
              <a:rPr lang="en-US" sz="2400" b="1" i="1" u="none">
                <a:solidFill>
                  <a:srgbClr val="002060"/>
                </a:solidFill>
                <a:latin typeface="Times New Roman"/>
                <a:ea typeface="Times New Roman"/>
                <a:cs typeface="Times New Roman"/>
                <a:sym typeface="Times New Roman"/>
              </a:rPr>
              <a:t>Ngữ văn</a:t>
            </a:r>
            <a:r>
              <a:rPr lang="en-US" sz="2400" b="1" i="0" u="none">
                <a:solidFill>
                  <a:srgbClr val="002060"/>
                </a:solidFill>
                <a:latin typeface="Times New Roman"/>
                <a:ea typeface="Times New Roman"/>
                <a:cs typeface="Times New Roman"/>
                <a:sym typeface="Times New Roman"/>
              </a:rPr>
              <a:t> 9, tập một, NXB Giáo dục Việt Nam, 2015)</a:t>
            </a:r>
            <a:endParaRPr sz="2400" b="1" i="0" u="none">
              <a:solidFill>
                <a:srgbClr val="002060"/>
              </a:solidFill>
              <a:latin typeface="Arial"/>
              <a:ea typeface="Arial"/>
              <a:cs typeface="Arial"/>
              <a:sym typeface="Arial"/>
            </a:endParaRPr>
          </a:p>
          <a:p>
            <a:pPr marL="0" marR="0" lvl="0" indent="0" algn="just" rtl="0">
              <a:lnSpc>
                <a:spcPct val="120000"/>
              </a:lnSpc>
              <a:spcBef>
                <a:spcPts val="0"/>
              </a:spcBef>
              <a:spcAft>
                <a:spcPts val="0"/>
              </a:spcAft>
              <a:buClr>
                <a:srgbClr val="002060"/>
              </a:buClr>
              <a:buSzPts val="2400"/>
              <a:buFont typeface="Times New Roman"/>
              <a:buNone/>
            </a:pPr>
            <a:r>
              <a:rPr lang="en-US" sz="2400" b="0" i="0" u="none">
                <a:solidFill>
                  <a:srgbClr val="002060"/>
                </a:solidFill>
                <a:latin typeface="Times New Roman"/>
                <a:ea typeface="Times New Roman"/>
                <a:cs typeface="Times New Roman"/>
                <a:sym typeface="Times New Roman"/>
              </a:rPr>
              <a:t>1. Ở phần trích trên, tác giả đã cho thấy vẻ đẹp của phong cách Hồ Chí Minh được kết hợp hài hòa bởi những yếu tố nào? Em hiểu được điều gì về tình cảm của tác giả dành cho </a:t>
            </a:r>
            <a:r>
              <a:rPr lang="en-US" sz="2400" b="0" i="0" u="none" smtClean="0">
                <a:solidFill>
                  <a:srgbClr val="002060"/>
                </a:solidFill>
                <a:latin typeface="Times New Roman"/>
                <a:ea typeface="Times New Roman"/>
                <a:cs typeface="Times New Roman"/>
                <a:sym typeface="Times New Roman"/>
              </a:rPr>
              <a:t>Người?</a:t>
            </a:r>
            <a:endParaRPr sz="2400" b="0" i="0" u="none">
              <a:solidFill>
                <a:srgbClr val="002060"/>
              </a:solidFill>
              <a:latin typeface="Arial"/>
              <a:ea typeface="Arial"/>
              <a:cs typeface="Arial"/>
              <a:sym typeface="Arial"/>
            </a:endParaRPr>
          </a:p>
          <a:p>
            <a:pPr marL="0" marR="0" lvl="0" indent="0" algn="just" rtl="0">
              <a:lnSpc>
                <a:spcPct val="120000"/>
              </a:lnSpc>
              <a:spcBef>
                <a:spcPts val="0"/>
              </a:spcBef>
              <a:spcAft>
                <a:spcPts val="0"/>
              </a:spcAft>
              <a:buClr>
                <a:srgbClr val="002060"/>
              </a:buClr>
              <a:buSzPts val="2400"/>
              <a:buFont typeface="Times New Roman"/>
              <a:buNone/>
            </a:pPr>
            <a:r>
              <a:rPr lang="en-US" sz="2400" b="0" i="0" u="none">
                <a:solidFill>
                  <a:srgbClr val="002060"/>
                </a:solidFill>
                <a:latin typeface="Times New Roman"/>
                <a:ea typeface="Times New Roman"/>
                <a:cs typeface="Times New Roman"/>
                <a:sym typeface="Times New Roman"/>
              </a:rPr>
              <a:t>2. Xác định hai danh từ được sử dụng như tính từ trong phần trích </a:t>
            </a:r>
            <a:r>
              <a:rPr lang="en-US" sz="2400" b="0" i="0" u="none" smtClean="0">
                <a:solidFill>
                  <a:srgbClr val="002060"/>
                </a:solidFill>
                <a:latin typeface="Times New Roman"/>
                <a:ea typeface="Times New Roman"/>
                <a:cs typeface="Times New Roman"/>
                <a:sym typeface="Times New Roman"/>
              </a:rPr>
              <a:t>dẫn và cho biết hiệu quả nghệ thuật của cách dùng từ ấy.</a:t>
            </a:r>
            <a:endParaRPr sz="2400" b="0" i="0" u="none">
              <a:solidFill>
                <a:srgbClr val="002060"/>
              </a:solidFill>
              <a:latin typeface="Arial"/>
              <a:ea typeface="Arial"/>
              <a:cs typeface="Arial"/>
              <a:sym typeface="Arial"/>
            </a:endParaRPr>
          </a:p>
          <a:p>
            <a:pPr marL="0" marR="0" lvl="0" indent="0" algn="just" rtl="0">
              <a:lnSpc>
                <a:spcPct val="120000"/>
              </a:lnSpc>
              <a:spcBef>
                <a:spcPts val="0"/>
              </a:spcBef>
              <a:spcAft>
                <a:spcPts val="0"/>
              </a:spcAft>
              <a:buClr>
                <a:srgbClr val="002060"/>
              </a:buClr>
              <a:buSzPts val="2400"/>
              <a:buFont typeface="Times New Roman"/>
              <a:buNone/>
            </a:pPr>
            <a:r>
              <a:rPr lang="en-US" sz="2400" b="0" i="0" u="none">
                <a:solidFill>
                  <a:srgbClr val="002060"/>
                </a:solidFill>
                <a:latin typeface="Times New Roman"/>
                <a:ea typeface="Times New Roman"/>
                <a:cs typeface="Times New Roman"/>
                <a:sym typeface="Times New Roman"/>
              </a:rPr>
              <a:t>3. Em hãy trình bày suy nghĩ (khoảng 2/3 trang giấy thi) về trách nhiệm của thế hệ trẻ đối với việc giữ gìn bản sắc văn hóa dân tộc trong thời kỳ hội nhập và phát triển.</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24" descr="Top 100 Hình Hoa Sen Đẹp Ngất Ngây Lòng Người - Hình Ảnh Đẹp HD"/>
          <p:cNvPicPr preferRelativeResize="0"/>
          <p:nvPr/>
        </p:nvPicPr>
        <p:blipFill rotWithShape="1">
          <a:blip r:embed="rId3">
            <a:alphaModFix/>
          </a:blip>
          <a:srcRect/>
          <a:stretch/>
        </p:blipFill>
        <p:spPr>
          <a:xfrm>
            <a:off x="0" y="4232275"/>
            <a:ext cx="12192000" cy="2625725"/>
          </a:xfrm>
          <a:prstGeom prst="rect">
            <a:avLst/>
          </a:prstGeom>
          <a:noFill/>
          <a:ln>
            <a:noFill/>
          </a:ln>
        </p:spPr>
      </p:pic>
      <p:sp>
        <p:nvSpPr>
          <p:cNvPr id="500" name="Google Shape;500;p24"/>
          <p:cNvSpPr txBox="1"/>
          <p:nvPr/>
        </p:nvSpPr>
        <p:spPr>
          <a:xfrm>
            <a:off x="152400" y="304800"/>
            <a:ext cx="11734800" cy="157003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3200"/>
              <a:buFont typeface="Times New Roman"/>
              <a:buNone/>
            </a:pPr>
            <a:r>
              <a:rPr lang="en-US" sz="3200" b="1" i="0" u="none">
                <a:solidFill>
                  <a:srgbClr val="C00000"/>
                </a:solidFill>
                <a:latin typeface="Times New Roman"/>
                <a:ea typeface="Times New Roman"/>
                <a:cs typeface="Times New Roman"/>
                <a:sym typeface="Times New Roman"/>
              </a:rPr>
              <a:t>Câu 1: Ở phần trích trên, tác giả đã cho thấy vẻ đẹp của phong cách Hồ Chí Minh được kết hợp hài hòa bởi những yếu tố nào? Em hiểu được điều gì về tình cảm của tác giả dành cho Người?</a:t>
            </a:r>
            <a:endParaRPr b="1">
              <a:solidFill>
                <a:srgbClr val="C00000"/>
              </a:solidFill>
            </a:endParaRPr>
          </a:p>
        </p:txBody>
      </p:sp>
      <p:sp>
        <p:nvSpPr>
          <p:cNvPr id="501" name="Google Shape;501;p24"/>
          <p:cNvSpPr txBox="1"/>
          <p:nvPr/>
        </p:nvSpPr>
        <p:spPr>
          <a:xfrm>
            <a:off x="228600" y="1905000"/>
            <a:ext cx="11663362" cy="3445005"/>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FF0000"/>
              </a:buClr>
              <a:buSzPts val="3200"/>
              <a:buFont typeface="Times New Roman"/>
              <a:buNone/>
            </a:pPr>
            <a:r>
              <a:rPr lang="en-US" sz="3200" b="1" i="0" u="sng" smtClean="0">
                <a:solidFill>
                  <a:srgbClr val="FF0000"/>
                </a:solidFill>
                <a:latin typeface="Times New Roman"/>
                <a:ea typeface="Times New Roman"/>
                <a:cs typeface="Times New Roman"/>
                <a:sym typeface="Times New Roman"/>
              </a:rPr>
              <a:t>Gợi ý</a:t>
            </a:r>
            <a:r>
              <a:rPr lang="en-US" sz="3200" b="0" i="0" u="none" smtClean="0">
                <a:solidFill>
                  <a:srgbClr val="FF0000"/>
                </a:solidFill>
                <a:latin typeface="Times New Roman"/>
                <a:ea typeface="Times New Roman"/>
                <a:cs typeface="Times New Roman"/>
                <a:sym typeface="Times New Roman"/>
              </a:rPr>
              <a:t>: </a:t>
            </a:r>
          </a:p>
          <a:p>
            <a:pPr marL="0" marR="0" lvl="0" indent="0" algn="just" rtl="0">
              <a:lnSpc>
                <a:spcPct val="120000"/>
              </a:lnSpc>
              <a:spcBef>
                <a:spcPts val="0"/>
              </a:spcBef>
              <a:spcAft>
                <a:spcPts val="0"/>
              </a:spcAft>
              <a:buClr>
                <a:srgbClr val="FF0000"/>
              </a:buClr>
              <a:buSzPts val="3200"/>
              <a:buFont typeface="Times New Roman"/>
              <a:buNone/>
            </a:pPr>
            <a:r>
              <a:rPr lang="en-US" sz="3200" b="1" i="0" u="none" smtClean="0">
                <a:solidFill>
                  <a:schemeClr val="tx1">
                    <a:lumMod val="95000"/>
                    <a:lumOff val="5000"/>
                  </a:schemeClr>
                </a:solidFill>
                <a:latin typeface="Times New Roman"/>
                <a:ea typeface="Times New Roman"/>
                <a:cs typeface="Times New Roman"/>
                <a:sym typeface="Times New Roman"/>
              </a:rPr>
              <a:t>-Vẻ </a:t>
            </a:r>
            <a:r>
              <a:rPr lang="en-US" sz="3200" b="1" i="0" u="none">
                <a:solidFill>
                  <a:schemeClr val="tx1">
                    <a:lumMod val="95000"/>
                    <a:lumOff val="5000"/>
                  </a:schemeClr>
                </a:solidFill>
                <a:latin typeface="Times New Roman"/>
                <a:ea typeface="Times New Roman"/>
                <a:cs typeface="Times New Roman"/>
                <a:sym typeface="Times New Roman"/>
              </a:rPr>
              <a:t>đẹp phong cách Hồ Chí Minh được kết hợp hài hòa giữa những ảnh hưởng văn hóa </a:t>
            </a:r>
            <a:r>
              <a:rPr lang="en-US" sz="3200" b="1" i="0" u="none" smtClean="0">
                <a:solidFill>
                  <a:schemeClr val="tx1">
                    <a:lumMod val="95000"/>
                    <a:lumOff val="5000"/>
                  </a:schemeClr>
                </a:solidFill>
                <a:latin typeface="Times New Roman"/>
                <a:ea typeface="Times New Roman"/>
                <a:cs typeface="Times New Roman"/>
                <a:sym typeface="Times New Roman"/>
              </a:rPr>
              <a:t>quốc </a:t>
            </a:r>
            <a:r>
              <a:rPr lang="en-US" sz="3200" b="1" i="0" u="none">
                <a:solidFill>
                  <a:schemeClr val="tx1">
                    <a:lumMod val="95000"/>
                    <a:lumOff val="5000"/>
                  </a:schemeClr>
                </a:solidFill>
                <a:latin typeface="Times New Roman"/>
                <a:ea typeface="Times New Roman"/>
                <a:cs typeface="Times New Roman"/>
                <a:sym typeface="Times New Roman"/>
              </a:rPr>
              <a:t>tế và gốc văn hóa dân tộc.</a:t>
            </a:r>
            <a:endParaRPr sz="3200" b="1" i="0" u="none">
              <a:solidFill>
                <a:schemeClr val="tx1">
                  <a:lumMod val="95000"/>
                  <a:lumOff val="5000"/>
                </a:schemeClr>
              </a:solidFill>
              <a:latin typeface="Times New Roman"/>
              <a:ea typeface="Times New Roman"/>
              <a:cs typeface="Times New Roman"/>
              <a:sym typeface="Times New Roman"/>
            </a:endParaRPr>
          </a:p>
          <a:p>
            <a:pPr lvl="0" algn="just">
              <a:spcBef>
                <a:spcPts val="800"/>
              </a:spcBef>
              <a:buClr>
                <a:srgbClr val="FF0000"/>
              </a:buClr>
              <a:buSzPts val="3200"/>
            </a:pPr>
            <a:r>
              <a:rPr lang="en-US" sz="3200" b="1" i="0" u="none">
                <a:solidFill>
                  <a:schemeClr val="tx1">
                    <a:lumMod val="95000"/>
                    <a:lumOff val="5000"/>
                  </a:schemeClr>
                </a:solidFill>
                <a:latin typeface="Times New Roman"/>
                <a:ea typeface="Times New Roman"/>
                <a:cs typeface="Times New Roman"/>
                <a:sym typeface="Times New Roman"/>
              </a:rPr>
              <a:t>- Qua đó tác giả Lê Anh Trà thể hiện tình cảm kính trọng, ca ngợi Bác Hồ, tự hào về Người như </a:t>
            </a:r>
            <a:r>
              <a:rPr lang="en-US" sz="3200" b="1" i="0" u="none" smtClean="0">
                <a:solidFill>
                  <a:schemeClr val="tx1">
                    <a:lumMod val="95000"/>
                    <a:lumOff val="5000"/>
                  </a:schemeClr>
                </a:solidFill>
                <a:latin typeface="Times New Roman"/>
                <a:ea typeface="Times New Roman"/>
                <a:cs typeface="Times New Roman"/>
                <a:sym typeface="Times New Roman"/>
              </a:rPr>
              <a:t>đại </a:t>
            </a:r>
            <a:r>
              <a:rPr lang="en-US" sz="3200" b="1" i="0" u="none">
                <a:solidFill>
                  <a:schemeClr val="tx1">
                    <a:lumMod val="95000"/>
                    <a:lumOff val="5000"/>
                  </a:schemeClr>
                </a:solidFill>
                <a:latin typeface="Times New Roman"/>
                <a:ea typeface="Times New Roman"/>
                <a:cs typeface="Times New Roman"/>
                <a:sym typeface="Times New Roman"/>
              </a:rPr>
              <a:t>diện của một con người </a:t>
            </a:r>
            <a:r>
              <a:rPr lang="en-US" sz="3200" b="1" smtClean="0">
                <a:solidFill>
                  <a:schemeClr val="tx1">
                    <a:lumMod val="95000"/>
                    <a:lumOff val="5000"/>
                  </a:schemeClr>
                </a:solidFill>
                <a:latin typeface="Times New Roman"/>
                <a:ea typeface="Times New Roman"/>
                <a:cs typeface="Times New Roman"/>
                <a:sym typeface="Times New Roman"/>
              </a:rPr>
              <a:t>Việt Nam ưu tú.</a:t>
            </a:r>
            <a:endParaRPr b="1">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plus(in)">
                                      <p:cBhvr>
                                        <p:cTn id="7" dur="1000"/>
                                        <p:tgtEl>
                                          <p:spTgt spid="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25" descr="Download Vẽ Hoa Sen Bằng Màu Nước PNG Image with No Background ..."/>
          <p:cNvPicPr preferRelativeResize="0"/>
          <p:nvPr/>
        </p:nvPicPr>
        <p:blipFill rotWithShape="1">
          <a:blip r:embed="rId3">
            <a:alphaModFix/>
          </a:blip>
          <a:srcRect/>
          <a:stretch/>
        </p:blipFill>
        <p:spPr>
          <a:xfrm>
            <a:off x="8121650" y="914400"/>
            <a:ext cx="4070350" cy="5800725"/>
          </a:xfrm>
          <a:prstGeom prst="rect">
            <a:avLst/>
          </a:prstGeom>
          <a:noFill/>
          <a:ln>
            <a:noFill/>
          </a:ln>
        </p:spPr>
      </p:pic>
      <p:sp>
        <p:nvSpPr>
          <p:cNvPr id="508" name="Google Shape;508;p25"/>
          <p:cNvSpPr txBox="1"/>
          <p:nvPr/>
        </p:nvSpPr>
        <p:spPr>
          <a:xfrm>
            <a:off x="304800" y="304800"/>
            <a:ext cx="10688637" cy="157003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3200"/>
              <a:buFont typeface="Times New Roman"/>
              <a:buNone/>
            </a:pPr>
            <a:r>
              <a:rPr lang="en-US" sz="3200" b="1" i="0" u="none">
                <a:solidFill>
                  <a:srgbClr val="C00000"/>
                </a:solidFill>
                <a:latin typeface="Times New Roman"/>
                <a:ea typeface="Times New Roman"/>
                <a:cs typeface="Times New Roman"/>
                <a:sym typeface="Times New Roman"/>
              </a:rPr>
              <a:t>Câu 2: Xác định hai danh từ được sử dụng như tính từ trong phần trích </a:t>
            </a:r>
            <a:r>
              <a:rPr lang="en-US" sz="3200" b="1" i="0" u="none" smtClean="0">
                <a:solidFill>
                  <a:srgbClr val="C00000"/>
                </a:solidFill>
                <a:latin typeface="Times New Roman"/>
                <a:ea typeface="Times New Roman"/>
                <a:cs typeface="Times New Roman"/>
                <a:sym typeface="Times New Roman"/>
              </a:rPr>
              <a:t>dẫn và cho biết hiệu quả nghệ thuật của cách dùng từ ấy.</a:t>
            </a:r>
            <a:endParaRPr b="1">
              <a:solidFill>
                <a:srgbClr val="C00000"/>
              </a:solidFill>
            </a:endParaRPr>
          </a:p>
        </p:txBody>
      </p:sp>
      <p:graphicFrame>
        <p:nvGraphicFramePr>
          <p:cNvPr id="510" name="Google Shape;510;p25"/>
          <p:cNvGraphicFramePr/>
          <p:nvPr/>
        </p:nvGraphicFramePr>
        <p:xfrm>
          <a:off x="533400" y="2057400"/>
          <a:ext cx="7467600" cy="4096512"/>
        </p:xfrm>
        <a:graphic>
          <a:graphicData uri="http://schemas.openxmlformats.org/drawingml/2006/table">
            <a:tbl>
              <a:tblPr>
                <a:noFill/>
                <a:tableStyleId>{BF8BE933-DF2D-4E3C-B2A7-C64321B6B30A}</a:tableStyleId>
              </a:tblPr>
              <a:tblGrid>
                <a:gridCol w="7467600"/>
              </a:tblGrid>
              <a:tr h="2341550">
                <a:tc>
                  <a:txBody>
                    <a:bodyPr/>
                    <a:lstStyle/>
                    <a:p>
                      <a:pPr marL="0" marR="0" lvl="0" indent="0" algn="just" rtl="0">
                        <a:lnSpc>
                          <a:spcPct val="120000"/>
                        </a:lnSpc>
                        <a:spcBef>
                          <a:spcPts val="0"/>
                        </a:spcBef>
                        <a:spcAft>
                          <a:spcPts val="0"/>
                        </a:spcAft>
                        <a:buClr>
                          <a:srgbClr val="FF0000"/>
                        </a:buClr>
                        <a:buSzPts val="3200"/>
                        <a:buFont typeface="Times New Roman"/>
                        <a:buNone/>
                      </a:pPr>
                      <a:r>
                        <a:rPr lang="en-US" sz="3200" b="1" i="0" u="sng" smtClean="0">
                          <a:solidFill>
                            <a:srgbClr val="FF0000"/>
                          </a:solidFill>
                          <a:latin typeface="Times New Roman"/>
                          <a:ea typeface="Times New Roman"/>
                          <a:cs typeface="Times New Roman"/>
                          <a:sym typeface="Times New Roman"/>
                        </a:rPr>
                        <a:t>Gợi</a:t>
                      </a:r>
                      <a:r>
                        <a:rPr lang="en-US" sz="3200" b="1" i="0" u="sng" baseline="0" smtClean="0">
                          <a:solidFill>
                            <a:srgbClr val="FF0000"/>
                          </a:solidFill>
                          <a:latin typeface="Times New Roman"/>
                          <a:ea typeface="Times New Roman"/>
                          <a:cs typeface="Times New Roman"/>
                          <a:sym typeface="Times New Roman"/>
                        </a:rPr>
                        <a:t> ý</a:t>
                      </a:r>
                      <a:r>
                        <a:rPr lang="en-US" sz="3200" b="1" i="0" u="none" baseline="0" smtClean="0">
                          <a:solidFill>
                            <a:srgbClr val="FF0000"/>
                          </a:solidFill>
                          <a:latin typeface="Times New Roman"/>
                          <a:ea typeface="Times New Roman"/>
                          <a:cs typeface="Times New Roman"/>
                          <a:sym typeface="Times New Roman"/>
                        </a:rPr>
                        <a:t>:</a:t>
                      </a:r>
                    </a:p>
                    <a:p>
                      <a:pPr marL="0" marR="0" lvl="0" indent="0" algn="just" rtl="0">
                        <a:lnSpc>
                          <a:spcPct val="120000"/>
                        </a:lnSpc>
                        <a:spcBef>
                          <a:spcPts val="0"/>
                        </a:spcBef>
                        <a:spcAft>
                          <a:spcPts val="0"/>
                        </a:spcAft>
                        <a:buClr>
                          <a:srgbClr val="FF0000"/>
                        </a:buClr>
                        <a:buSzPts val="3200"/>
                        <a:buFontTx/>
                        <a:buNone/>
                      </a:pPr>
                      <a:r>
                        <a:rPr lang="en-US" sz="3200" b="1" i="1" u="none" smtClean="0">
                          <a:solidFill>
                            <a:schemeClr val="tx1">
                              <a:lumMod val="95000"/>
                              <a:lumOff val="5000"/>
                            </a:schemeClr>
                          </a:solidFill>
                          <a:latin typeface="Times New Roman"/>
                          <a:ea typeface="Times New Roman"/>
                          <a:cs typeface="Times New Roman"/>
                          <a:sym typeface="Times New Roman"/>
                        </a:rPr>
                        <a:t>- Hai </a:t>
                      </a:r>
                      <a:r>
                        <a:rPr lang="en-US" sz="3200" b="1" i="1" u="none">
                          <a:solidFill>
                            <a:schemeClr val="tx1">
                              <a:lumMod val="95000"/>
                              <a:lumOff val="5000"/>
                            </a:schemeClr>
                          </a:solidFill>
                          <a:latin typeface="Times New Roman"/>
                          <a:ea typeface="Times New Roman"/>
                          <a:cs typeface="Times New Roman"/>
                          <a:sym typeface="Times New Roman"/>
                        </a:rPr>
                        <a:t>danh từ được sử dụng như tính từ: Việt Nam, </a:t>
                      </a:r>
                      <a:r>
                        <a:rPr lang="en-US" sz="3200" b="1" i="1" u="none" smtClean="0">
                          <a:solidFill>
                            <a:schemeClr val="tx1">
                              <a:lumMod val="95000"/>
                              <a:lumOff val="5000"/>
                            </a:schemeClr>
                          </a:solidFill>
                          <a:latin typeface="Times New Roman"/>
                          <a:ea typeface="Times New Roman"/>
                          <a:cs typeface="Times New Roman"/>
                          <a:sym typeface="Times New Roman"/>
                        </a:rPr>
                        <a:t>phương </a:t>
                      </a:r>
                      <a:r>
                        <a:rPr lang="en-US" sz="3200" b="1" i="1" u="none">
                          <a:solidFill>
                            <a:schemeClr val="tx1">
                              <a:lumMod val="95000"/>
                              <a:lumOff val="5000"/>
                            </a:schemeClr>
                          </a:solidFill>
                          <a:latin typeface="Times New Roman"/>
                          <a:ea typeface="Times New Roman"/>
                          <a:cs typeface="Times New Roman"/>
                          <a:sym typeface="Times New Roman"/>
                        </a:rPr>
                        <a:t>Đông. </a:t>
                      </a:r>
                      <a:endParaRPr lang="en-US" sz="3200" b="1" i="1" u="none" smtClean="0">
                        <a:solidFill>
                          <a:schemeClr val="tx1">
                            <a:lumMod val="95000"/>
                            <a:lumOff val="5000"/>
                          </a:schemeClr>
                        </a:solidFill>
                        <a:latin typeface="Times New Roman"/>
                        <a:ea typeface="Times New Roman"/>
                        <a:cs typeface="Times New Roman"/>
                        <a:sym typeface="Times New Roman"/>
                      </a:endParaRPr>
                    </a:p>
                    <a:p>
                      <a:pPr marL="0" marR="0" lvl="0" indent="0" algn="just" rtl="0">
                        <a:lnSpc>
                          <a:spcPct val="120000"/>
                        </a:lnSpc>
                        <a:spcBef>
                          <a:spcPts val="0"/>
                        </a:spcBef>
                        <a:spcAft>
                          <a:spcPts val="0"/>
                        </a:spcAft>
                        <a:buClr>
                          <a:srgbClr val="FF0000"/>
                        </a:buClr>
                        <a:buSzPts val="3200"/>
                        <a:buFontTx/>
                        <a:buNone/>
                      </a:pPr>
                      <a:r>
                        <a:rPr lang="en-US" sz="3200" b="1" i="1" u="none" smtClean="0">
                          <a:solidFill>
                            <a:schemeClr val="tx1">
                              <a:lumMod val="95000"/>
                              <a:lumOff val="5000"/>
                            </a:schemeClr>
                          </a:solidFill>
                          <a:latin typeface="Times New Roman"/>
                          <a:ea typeface="Times New Roman"/>
                          <a:cs typeface="Times New Roman"/>
                          <a:sym typeface="Times New Roman"/>
                        </a:rPr>
                        <a:t>- Cách </a:t>
                      </a:r>
                      <a:r>
                        <a:rPr lang="en-US" sz="3200" b="1" i="1" u="none">
                          <a:solidFill>
                            <a:schemeClr val="tx1">
                              <a:lumMod val="95000"/>
                              <a:lumOff val="5000"/>
                            </a:schemeClr>
                          </a:solidFill>
                          <a:latin typeface="Times New Roman"/>
                          <a:ea typeface="Times New Roman"/>
                          <a:cs typeface="Times New Roman"/>
                          <a:sym typeface="Times New Roman"/>
                        </a:rPr>
                        <a:t>dùng từ ấy có hiệu quả nghệ thuật </a:t>
                      </a:r>
                      <a:r>
                        <a:rPr lang="en-US" sz="3200" b="1" i="1" u="none" smtClean="0">
                          <a:solidFill>
                            <a:schemeClr val="tx1">
                              <a:lumMod val="95000"/>
                              <a:lumOff val="5000"/>
                            </a:schemeClr>
                          </a:solidFill>
                          <a:latin typeface="Times New Roman"/>
                          <a:ea typeface="Times New Roman"/>
                          <a:cs typeface="Times New Roman"/>
                          <a:sym typeface="Times New Roman"/>
                        </a:rPr>
                        <a:t>cao.</a:t>
                      </a:r>
                      <a:r>
                        <a:rPr lang="en-US" sz="3200" b="1" i="1" u="none" baseline="0">
                          <a:solidFill>
                            <a:schemeClr val="tx1">
                              <a:lumMod val="95000"/>
                              <a:lumOff val="5000"/>
                            </a:schemeClr>
                          </a:solidFill>
                          <a:latin typeface="Times New Roman"/>
                          <a:ea typeface="Times New Roman"/>
                          <a:cs typeface="Times New Roman"/>
                          <a:sym typeface="Times New Roman"/>
                        </a:rPr>
                        <a:t> </a:t>
                      </a:r>
                      <a:r>
                        <a:rPr lang="en-US" sz="3200" b="1" i="1" u="none" smtClean="0">
                          <a:solidFill>
                            <a:schemeClr val="tx1">
                              <a:lumMod val="95000"/>
                              <a:lumOff val="5000"/>
                            </a:schemeClr>
                          </a:solidFill>
                          <a:latin typeface="Times New Roman"/>
                          <a:ea typeface="Times New Roman"/>
                          <a:cs typeface="Times New Roman"/>
                          <a:sym typeface="Times New Roman"/>
                        </a:rPr>
                        <a:t>Tác </a:t>
                      </a:r>
                      <a:r>
                        <a:rPr lang="en-US" sz="3200" b="1" i="1" u="none">
                          <a:solidFill>
                            <a:schemeClr val="tx1">
                              <a:lumMod val="95000"/>
                              <a:lumOff val="5000"/>
                            </a:schemeClr>
                          </a:solidFill>
                          <a:latin typeface="Times New Roman"/>
                          <a:ea typeface="Times New Roman"/>
                          <a:cs typeface="Times New Roman"/>
                          <a:sym typeface="Times New Roman"/>
                        </a:rPr>
                        <a:t>giả </a:t>
                      </a:r>
                      <a:r>
                        <a:rPr lang="en-US" sz="3200" b="1" i="1" u="none" smtClean="0">
                          <a:solidFill>
                            <a:schemeClr val="tx1">
                              <a:lumMod val="95000"/>
                              <a:lumOff val="5000"/>
                            </a:schemeClr>
                          </a:solidFill>
                          <a:latin typeface="Times New Roman"/>
                          <a:ea typeface="Times New Roman"/>
                          <a:cs typeface="Times New Roman"/>
                          <a:sym typeface="Times New Roman"/>
                        </a:rPr>
                        <a:t>muốn</a:t>
                      </a:r>
                      <a:r>
                        <a:rPr lang="en-US" sz="3200" b="1" i="1" u="none" baseline="0" smtClean="0">
                          <a:solidFill>
                            <a:schemeClr val="tx1">
                              <a:lumMod val="95000"/>
                              <a:lumOff val="5000"/>
                            </a:schemeClr>
                          </a:solidFill>
                          <a:latin typeface="Times New Roman"/>
                          <a:ea typeface="Times New Roman"/>
                          <a:cs typeface="Times New Roman"/>
                          <a:sym typeface="Times New Roman"/>
                        </a:rPr>
                        <a:t> </a:t>
                      </a:r>
                      <a:r>
                        <a:rPr lang="en-US" sz="3200" b="1" i="1" u="none" smtClean="0">
                          <a:solidFill>
                            <a:schemeClr val="tx1">
                              <a:lumMod val="95000"/>
                              <a:lumOff val="5000"/>
                            </a:schemeClr>
                          </a:solidFill>
                          <a:latin typeface="Times New Roman"/>
                          <a:ea typeface="Times New Roman"/>
                          <a:cs typeface="Times New Roman"/>
                          <a:sym typeface="Times New Roman"/>
                        </a:rPr>
                        <a:t>nhấn </a:t>
                      </a:r>
                      <a:r>
                        <a:rPr lang="en-US" sz="3200" b="1" i="1" u="none">
                          <a:solidFill>
                            <a:schemeClr val="tx1">
                              <a:lumMod val="95000"/>
                              <a:lumOff val="5000"/>
                            </a:schemeClr>
                          </a:solidFill>
                          <a:latin typeface="Times New Roman"/>
                          <a:ea typeface="Times New Roman"/>
                          <a:cs typeface="Times New Roman"/>
                          <a:sym typeface="Times New Roman"/>
                        </a:rPr>
                        <a:t>mạnh bản sắc văn hóa dân tộc Việt Nam, bản sắc Phương Đông trong con người Bác.</a:t>
                      </a:r>
                      <a:endParaRPr b="1" i="1">
                        <a:solidFill>
                          <a:schemeClr val="tx1">
                            <a:lumMod val="95000"/>
                            <a:lumOff val="5000"/>
                          </a:schemeClr>
                        </a:solidFill>
                      </a:endParaRPr>
                    </a:p>
                  </a:txBody>
                  <a:tcPr marL="68575" marR="68575"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0"/>
                                        </p:tgtEl>
                                        <p:attrNameLst>
                                          <p:attrName>style.visibility</p:attrName>
                                        </p:attrNameLst>
                                      </p:cBhvr>
                                      <p:to>
                                        <p:strVal val="visible"/>
                                      </p:to>
                                    </p:set>
                                    <p:anim calcmode="lin" valueType="num">
                                      <p:cBhvr>
                                        <p:cTn id="7" dur="500" fill="hold"/>
                                        <p:tgtEl>
                                          <p:spTgt spid="510"/>
                                        </p:tgtEl>
                                        <p:attrNameLst>
                                          <p:attrName>ppt_w</p:attrName>
                                        </p:attrNameLst>
                                      </p:cBhvr>
                                      <p:tavLst>
                                        <p:tav tm="0">
                                          <p:val>
                                            <p:fltVal val="0"/>
                                          </p:val>
                                        </p:tav>
                                        <p:tav tm="100000">
                                          <p:val>
                                            <p:strVal val="#ppt_w"/>
                                          </p:val>
                                        </p:tav>
                                      </p:tavLst>
                                    </p:anim>
                                    <p:anim calcmode="lin" valueType="num">
                                      <p:cBhvr>
                                        <p:cTn id="8" dur="500" fill="hold"/>
                                        <p:tgtEl>
                                          <p:spTgt spid="510"/>
                                        </p:tgtEl>
                                        <p:attrNameLst>
                                          <p:attrName>ppt_h</p:attrName>
                                        </p:attrNameLst>
                                      </p:cBhvr>
                                      <p:tavLst>
                                        <p:tav tm="0">
                                          <p:val>
                                            <p:fltVal val="0"/>
                                          </p:val>
                                        </p:tav>
                                        <p:tav tm="100000">
                                          <p:val>
                                            <p:strVal val="#ppt_h"/>
                                          </p:val>
                                        </p:tav>
                                      </p:tavLst>
                                    </p:anim>
                                    <p:animEffect transition="in" filter="fade">
                                      <p:cBhvr>
                                        <p:cTn id="9" dur="500"/>
                                        <p:tgtEl>
                                          <p:spTgt spid="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6" name="Google Shape;516;p26"/>
          <p:cNvSpPr txBox="1"/>
          <p:nvPr/>
        </p:nvSpPr>
        <p:spPr>
          <a:xfrm>
            <a:off x="0" y="117475"/>
            <a:ext cx="12049125" cy="9540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2800"/>
              <a:buFont typeface="Times New Roman"/>
              <a:buNone/>
            </a:pPr>
            <a:r>
              <a:rPr lang="en-US" sz="2800" b="1" i="0" u="none" smtClean="0">
                <a:solidFill>
                  <a:srgbClr val="C00000"/>
                </a:solidFill>
                <a:latin typeface="Times New Roman"/>
                <a:ea typeface="Times New Roman"/>
                <a:cs typeface="Times New Roman"/>
                <a:sym typeface="Times New Roman"/>
              </a:rPr>
              <a:t>Câu 3: Em </a:t>
            </a:r>
            <a:r>
              <a:rPr lang="en-US" sz="2800" b="1" i="0" u="none">
                <a:solidFill>
                  <a:srgbClr val="C00000"/>
                </a:solidFill>
                <a:latin typeface="Times New Roman"/>
                <a:ea typeface="Times New Roman"/>
                <a:cs typeface="Times New Roman"/>
                <a:sym typeface="Times New Roman"/>
              </a:rPr>
              <a:t>hãy trình bày suy nghĩ </a:t>
            </a:r>
            <a:r>
              <a:rPr lang="en-US" sz="2800" b="1" i="0" u="none" smtClean="0">
                <a:solidFill>
                  <a:srgbClr val="C00000"/>
                </a:solidFill>
                <a:latin typeface="Times New Roman"/>
                <a:ea typeface="Times New Roman"/>
                <a:cs typeface="Times New Roman"/>
                <a:sym typeface="Times New Roman"/>
              </a:rPr>
              <a:t>về </a:t>
            </a:r>
            <a:r>
              <a:rPr lang="en-US" sz="2800" b="1" i="0" u="none">
                <a:solidFill>
                  <a:srgbClr val="C00000"/>
                </a:solidFill>
                <a:latin typeface="Times New Roman"/>
                <a:ea typeface="Times New Roman"/>
                <a:cs typeface="Times New Roman"/>
                <a:sym typeface="Times New Roman"/>
              </a:rPr>
              <a:t>trách nhiệm của thế hệ trẻ đối với việc giữ gìn bản sắc văn hóa dân tộc trong thời kỳ hội nhập và phát triển.</a:t>
            </a:r>
            <a:endParaRPr b="1">
              <a:solidFill>
                <a:srgbClr val="C00000"/>
              </a:solidFill>
            </a:endParaRPr>
          </a:p>
        </p:txBody>
      </p:sp>
      <p:sp>
        <p:nvSpPr>
          <p:cNvPr id="518" name="Google Shape;518;p26"/>
          <p:cNvSpPr txBox="1"/>
          <p:nvPr/>
        </p:nvSpPr>
        <p:spPr>
          <a:xfrm>
            <a:off x="228600" y="1184692"/>
            <a:ext cx="11658600" cy="463917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FF0000"/>
              </a:buClr>
              <a:buSzPts val="2800"/>
              <a:buFont typeface="Times New Roman"/>
              <a:buNone/>
            </a:pPr>
            <a:r>
              <a:rPr lang="en-US" sz="2800" b="1" i="0" u="sng" smtClean="0">
                <a:solidFill>
                  <a:srgbClr val="FF0000"/>
                </a:solidFill>
                <a:latin typeface="Times New Roman"/>
                <a:ea typeface="Times New Roman"/>
                <a:cs typeface="Times New Roman"/>
                <a:sym typeface="Times New Roman"/>
              </a:rPr>
              <a:t>Gợi ý</a:t>
            </a:r>
            <a:r>
              <a:rPr lang="en-US" sz="2800" b="1" i="0" u="none" smtClean="0">
                <a:solidFill>
                  <a:srgbClr val="FF0000"/>
                </a:solidFill>
                <a:latin typeface="Times New Roman"/>
                <a:ea typeface="Times New Roman"/>
                <a:cs typeface="Times New Roman"/>
                <a:sym typeface="Times New Roman"/>
              </a:rPr>
              <a:t>: </a:t>
            </a:r>
          </a:p>
          <a:p>
            <a:pPr marL="0" marR="0" lvl="0" indent="0" algn="just" rtl="0">
              <a:lnSpc>
                <a:spcPct val="120000"/>
              </a:lnSpc>
              <a:spcBef>
                <a:spcPts val="800"/>
              </a:spcBef>
              <a:spcAft>
                <a:spcPts val="0"/>
              </a:spcAft>
              <a:buClr>
                <a:srgbClr val="FF0000"/>
              </a:buClr>
              <a:buSzPts val="2800"/>
              <a:buFont typeface="Times New Roman"/>
              <a:buNone/>
            </a:pPr>
            <a:r>
              <a:rPr lang="en-US" sz="2800" b="1" i="0" u="none" smtClean="0">
                <a:solidFill>
                  <a:schemeClr val="tx1">
                    <a:lumMod val="95000"/>
                    <a:lumOff val="5000"/>
                  </a:schemeClr>
                </a:solidFill>
                <a:latin typeface="Times New Roman"/>
                <a:ea typeface="Times New Roman"/>
                <a:cs typeface="Times New Roman"/>
                <a:sym typeface="Times New Roman"/>
              </a:rPr>
              <a:t>- </a:t>
            </a:r>
            <a:r>
              <a:rPr lang="en-US" sz="2800" b="1" i="0" u="none">
                <a:solidFill>
                  <a:schemeClr val="tx1">
                    <a:lumMod val="95000"/>
                    <a:lumOff val="5000"/>
                  </a:schemeClr>
                </a:solidFill>
                <a:latin typeface="Times New Roman"/>
                <a:ea typeface="Times New Roman"/>
                <a:cs typeface="Times New Roman"/>
                <a:sym typeface="Times New Roman"/>
              </a:rPr>
              <a:t>Giải thích thời kỳ hội nhập: các nền kinh tế thế giới mở cửa, hội nhập dẫn đến sự giao lưu, ảnh hưởng văn hóa giữa các nước.</a:t>
            </a:r>
            <a:endParaRPr sz="2800" b="1" i="0" u="none">
              <a:solidFill>
                <a:schemeClr val="tx1">
                  <a:lumMod val="95000"/>
                  <a:lumOff val="5000"/>
                </a:schemeClr>
              </a:solidFill>
              <a:latin typeface="Arial"/>
              <a:ea typeface="Arial"/>
              <a:cs typeface="Arial"/>
              <a:sym typeface="Arial"/>
            </a:endParaRPr>
          </a:p>
          <a:p>
            <a:pPr marL="0" marR="0" lvl="0" indent="0" algn="just" rtl="0">
              <a:lnSpc>
                <a:spcPct val="120000"/>
              </a:lnSpc>
              <a:spcBef>
                <a:spcPts val="800"/>
              </a:spcBef>
              <a:spcAft>
                <a:spcPts val="0"/>
              </a:spcAft>
              <a:buClr>
                <a:srgbClr val="FF0000"/>
              </a:buClr>
              <a:buSzPts val="2800"/>
              <a:buFont typeface="Times New Roman"/>
              <a:buNone/>
            </a:pPr>
            <a:r>
              <a:rPr lang="en-US" sz="2800" b="1" i="0" u="none">
                <a:solidFill>
                  <a:schemeClr val="tx1">
                    <a:lumMod val="95000"/>
                    <a:lumOff val="5000"/>
                  </a:schemeClr>
                </a:solidFill>
                <a:latin typeface="Times New Roman"/>
                <a:ea typeface="Times New Roman"/>
                <a:cs typeface="Times New Roman"/>
                <a:sym typeface="Times New Roman"/>
              </a:rPr>
              <a:t>- Trách nhiệm thế hệ trẻ:</a:t>
            </a:r>
            <a:endParaRPr sz="2800" b="1" i="0" u="none">
              <a:solidFill>
                <a:schemeClr val="tx1">
                  <a:lumMod val="95000"/>
                  <a:lumOff val="5000"/>
                </a:schemeClr>
              </a:solidFill>
              <a:latin typeface="Arial"/>
              <a:ea typeface="Arial"/>
              <a:cs typeface="Arial"/>
              <a:sym typeface="Arial"/>
            </a:endParaRPr>
          </a:p>
          <a:p>
            <a:pPr marL="0" marR="0" lvl="0" indent="0" algn="just" rtl="0">
              <a:lnSpc>
                <a:spcPct val="120000"/>
              </a:lnSpc>
              <a:spcBef>
                <a:spcPts val="800"/>
              </a:spcBef>
              <a:spcAft>
                <a:spcPts val="0"/>
              </a:spcAft>
              <a:buClr>
                <a:srgbClr val="FF0000"/>
              </a:buClr>
              <a:buSzPts val="2800"/>
              <a:buFont typeface="Times New Roman"/>
              <a:buNone/>
            </a:pPr>
            <a:r>
              <a:rPr lang="en-US" sz="2800" b="1" i="0" u="none">
                <a:solidFill>
                  <a:schemeClr val="tx1">
                    <a:lumMod val="95000"/>
                    <a:lumOff val="5000"/>
                  </a:schemeClr>
                </a:solidFill>
                <a:latin typeface="Times New Roman"/>
                <a:ea typeface="Times New Roman"/>
                <a:cs typeface="Times New Roman"/>
                <a:sym typeface="Times New Roman"/>
              </a:rPr>
              <a:t>+ Gìn giữ và phát huy những bản sắc văn hóa tốt đẹp của dân tộc;</a:t>
            </a:r>
            <a:endParaRPr sz="2800" b="1" i="0" u="none">
              <a:solidFill>
                <a:schemeClr val="tx1">
                  <a:lumMod val="95000"/>
                  <a:lumOff val="5000"/>
                </a:schemeClr>
              </a:solidFill>
              <a:latin typeface="Arial"/>
              <a:ea typeface="Arial"/>
              <a:cs typeface="Arial"/>
              <a:sym typeface="Arial"/>
            </a:endParaRPr>
          </a:p>
          <a:p>
            <a:pPr marL="0" marR="0" lvl="0" indent="0" algn="just" rtl="0">
              <a:lnSpc>
                <a:spcPct val="120000"/>
              </a:lnSpc>
              <a:spcBef>
                <a:spcPts val="800"/>
              </a:spcBef>
              <a:spcAft>
                <a:spcPts val="0"/>
              </a:spcAft>
              <a:buClr>
                <a:srgbClr val="FF0000"/>
              </a:buClr>
              <a:buSzPts val="2800"/>
              <a:buFont typeface="Times New Roman"/>
              <a:buNone/>
            </a:pPr>
            <a:r>
              <a:rPr lang="en-US" sz="2800" b="1" i="0" u="none">
                <a:solidFill>
                  <a:schemeClr val="tx1">
                    <a:lumMod val="95000"/>
                    <a:lumOff val="5000"/>
                  </a:schemeClr>
                </a:solidFill>
                <a:latin typeface="Times New Roman"/>
                <a:ea typeface="Times New Roman"/>
                <a:cs typeface="Times New Roman"/>
                <a:sym typeface="Times New Roman"/>
              </a:rPr>
              <a:t>+ Nêu cao tinh thần tự tôn dân tộc, niềm tự hào về những truyền thống văn hóa tốt đẹp: </a:t>
            </a:r>
            <a:r>
              <a:rPr lang="en-US" sz="2800" b="1" i="1" u="none">
                <a:solidFill>
                  <a:schemeClr val="tx1">
                    <a:lumMod val="95000"/>
                    <a:lumOff val="5000"/>
                  </a:schemeClr>
                </a:solidFill>
                <a:latin typeface="Times New Roman"/>
                <a:ea typeface="Times New Roman"/>
                <a:cs typeface="Times New Roman"/>
                <a:sym typeface="Times New Roman"/>
              </a:rPr>
              <a:t>truyền thống yêu nước; </a:t>
            </a:r>
            <a:r>
              <a:rPr lang="en-US" sz="2800" b="1" i="1" u="none" smtClean="0">
                <a:solidFill>
                  <a:schemeClr val="tx1">
                    <a:lumMod val="95000"/>
                    <a:lumOff val="5000"/>
                  </a:schemeClr>
                </a:solidFill>
                <a:latin typeface="Times New Roman"/>
                <a:ea typeface="Times New Roman"/>
                <a:cs typeface="Times New Roman"/>
                <a:sym typeface="Times New Roman"/>
              </a:rPr>
              <a:t>uống </a:t>
            </a:r>
            <a:r>
              <a:rPr lang="en-US" sz="2800" b="1" i="1" u="none">
                <a:solidFill>
                  <a:schemeClr val="tx1">
                    <a:lumMod val="95000"/>
                    <a:lumOff val="5000"/>
                  </a:schemeClr>
                </a:solidFill>
                <a:latin typeface="Times New Roman"/>
                <a:ea typeface="Times New Roman"/>
                <a:cs typeface="Times New Roman"/>
                <a:sym typeface="Times New Roman"/>
              </a:rPr>
              <a:t>nước nhớ nguồn; </a:t>
            </a:r>
            <a:r>
              <a:rPr lang="en-US" sz="2800" b="1" i="1" u="none" smtClean="0">
                <a:solidFill>
                  <a:schemeClr val="tx1">
                    <a:lumMod val="95000"/>
                    <a:lumOff val="5000"/>
                  </a:schemeClr>
                </a:solidFill>
                <a:latin typeface="Times New Roman"/>
                <a:ea typeface="Times New Roman"/>
                <a:cs typeface="Times New Roman"/>
                <a:sym typeface="Times New Roman"/>
              </a:rPr>
              <a:t>văn </a:t>
            </a:r>
            <a:r>
              <a:rPr lang="en-US" sz="2800" b="1" i="1" u="none">
                <a:solidFill>
                  <a:schemeClr val="tx1">
                    <a:lumMod val="95000"/>
                    <a:lumOff val="5000"/>
                  </a:schemeClr>
                </a:solidFill>
                <a:latin typeface="Times New Roman"/>
                <a:ea typeface="Times New Roman"/>
                <a:cs typeface="Times New Roman"/>
                <a:sym typeface="Times New Roman"/>
              </a:rPr>
              <a:t>hóa lễ hội truyền thống; phong tục tập </a:t>
            </a:r>
            <a:r>
              <a:rPr lang="en-US" sz="2800" b="1" i="1" u="none" smtClean="0">
                <a:solidFill>
                  <a:schemeClr val="tx1">
                    <a:lumMod val="95000"/>
                    <a:lumOff val="5000"/>
                  </a:schemeClr>
                </a:solidFill>
                <a:latin typeface="Times New Roman"/>
                <a:ea typeface="Times New Roman"/>
                <a:cs typeface="Times New Roman"/>
                <a:sym typeface="Times New Roman"/>
              </a:rPr>
              <a:t>quán</a:t>
            </a:r>
            <a:r>
              <a:rPr lang="en-US" sz="2800" b="1" i="1" smtClean="0">
                <a:solidFill>
                  <a:schemeClr val="tx1">
                    <a:lumMod val="95000"/>
                    <a:lumOff val="5000"/>
                  </a:schemeClr>
                </a:solidFill>
                <a:latin typeface="Times New Roman"/>
                <a:ea typeface="Times New Roman"/>
                <a:cs typeface="Times New Roman"/>
                <a:sym typeface="Times New Roman"/>
              </a:rPr>
              <a:t>…</a:t>
            </a:r>
            <a:endParaRPr b="1" i="1">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18"/>
                                        </p:tgtEl>
                                        <p:attrNameLst>
                                          <p:attrName>style.visibility</p:attrName>
                                        </p:attrNameLst>
                                      </p:cBhvr>
                                      <p:to>
                                        <p:strVal val="visible"/>
                                      </p:to>
                                    </p:set>
                                    <p:anim calcmode="lin" valueType="num">
                                      <p:cBhvr>
                                        <p:cTn id="7" dur="500" fill="hold"/>
                                        <p:tgtEl>
                                          <p:spTgt spid="518"/>
                                        </p:tgtEl>
                                        <p:attrNameLst>
                                          <p:attrName>ppt_w</p:attrName>
                                        </p:attrNameLst>
                                      </p:cBhvr>
                                      <p:tavLst>
                                        <p:tav tm="0">
                                          <p:val>
                                            <p:fltVal val="0"/>
                                          </p:val>
                                        </p:tav>
                                        <p:tav tm="100000">
                                          <p:val>
                                            <p:strVal val="#ppt_w"/>
                                          </p:val>
                                        </p:tav>
                                      </p:tavLst>
                                    </p:anim>
                                    <p:anim calcmode="lin" valueType="num">
                                      <p:cBhvr>
                                        <p:cTn id="8" dur="500" fill="hold"/>
                                        <p:tgtEl>
                                          <p:spTgt spid="518"/>
                                        </p:tgtEl>
                                        <p:attrNameLst>
                                          <p:attrName>ppt_h</p:attrName>
                                        </p:attrNameLst>
                                      </p:cBhvr>
                                      <p:tavLst>
                                        <p:tav tm="0">
                                          <p:val>
                                            <p:fltVal val="0"/>
                                          </p:val>
                                        </p:tav>
                                        <p:tav tm="100000">
                                          <p:val>
                                            <p:strVal val="#ppt_h"/>
                                          </p:val>
                                        </p:tav>
                                      </p:tavLst>
                                    </p:anim>
                                    <p:animEffect transition="in" filter="fade">
                                      <p:cBhvr>
                                        <p:cTn id="9"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27" descr="Tranh vẽ hoa sen 2"/>
          <p:cNvPicPr preferRelativeResize="0"/>
          <p:nvPr/>
        </p:nvPicPr>
        <p:blipFill rotWithShape="1">
          <a:blip r:embed="rId3">
            <a:alphaModFix/>
          </a:blip>
          <a:srcRect/>
          <a:stretch/>
        </p:blipFill>
        <p:spPr>
          <a:xfrm>
            <a:off x="0" y="2228850"/>
            <a:ext cx="3638550" cy="4629150"/>
          </a:xfrm>
          <a:prstGeom prst="rect">
            <a:avLst/>
          </a:prstGeom>
          <a:noFill/>
          <a:ln>
            <a:noFill/>
          </a:ln>
        </p:spPr>
      </p:pic>
      <p:sp>
        <p:nvSpPr>
          <p:cNvPr id="524" name="Google Shape;524;p27"/>
          <p:cNvSpPr txBox="1"/>
          <p:nvPr/>
        </p:nvSpPr>
        <p:spPr>
          <a:xfrm>
            <a:off x="387350" y="192087"/>
            <a:ext cx="11541125" cy="2090737"/>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FF0000"/>
              </a:buClr>
              <a:buSzPts val="2800"/>
              <a:buFont typeface="Times New Roman"/>
              <a:buNone/>
            </a:pPr>
            <a:r>
              <a:rPr lang="en-US" sz="2800" b="1" i="0" u="none">
                <a:solidFill>
                  <a:schemeClr val="tx1">
                    <a:lumMod val="95000"/>
                    <a:lumOff val="5000"/>
                  </a:schemeClr>
                </a:solidFill>
                <a:latin typeface="Times New Roman"/>
                <a:ea typeface="Times New Roman"/>
                <a:cs typeface="Times New Roman"/>
                <a:sym typeface="Times New Roman"/>
              </a:rPr>
              <a:t>+ Tiếp tục những ảnh hưởng tích cực từ văn hóa nước ngoài đồng thời gạn lọc những ảnh hưởng tiêu cực từ văn hóa ngoại lai.</a:t>
            </a:r>
            <a:endParaRPr sz="2800" b="1" i="0" u="none">
              <a:solidFill>
                <a:schemeClr val="tx1">
                  <a:lumMod val="95000"/>
                  <a:lumOff val="5000"/>
                </a:schemeClr>
              </a:solidFill>
              <a:latin typeface="Times New Roman"/>
              <a:ea typeface="Times New Roman"/>
              <a:cs typeface="Times New Roman"/>
              <a:sym typeface="Times New Roman"/>
            </a:endParaRPr>
          </a:p>
          <a:p>
            <a:pPr marL="0" marR="0" lvl="0" indent="0" algn="l" rtl="0">
              <a:lnSpc>
                <a:spcPct val="100000"/>
              </a:lnSpc>
              <a:spcBef>
                <a:spcPts val="800"/>
              </a:spcBef>
              <a:spcAft>
                <a:spcPts val="0"/>
              </a:spcAft>
              <a:buClr>
                <a:srgbClr val="FF0000"/>
              </a:buClr>
              <a:buSzPts val="2800"/>
              <a:buFont typeface="Times New Roman"/>
              <a:buNone/>
            </a:pPr>
            <a:r>
              <a:rPr lang="en-US" sz="2800" b="1" i="0" u="none">
                <a:solidFill>
                  <a:schemeClr val="tx1">
                    <a:lumMod val="95000"/>
                    <a:lumOff val="5000"/>
                  </a:schemeClr>
                </a:solidFill>
                <a:latin typeface="Times New Roman"/>
                <a:ea typeface="Times New Roman"/>
                <a:cs typeface="Times New Roman"/>
                <a:sym typeface="Times New Roman"/>
              </a:rPr>
              <a:t>- Đánh giá: đây là vấn đề quan trọng đòi hỏi ý thức và nhận thức của thế hệ trẻ cùng đồng lòng, chung tay góp sức.</a:t>
            </a:r>
            <a:endParaRPr b="1">
              <a:solidFill>
                <a:schemeClr val="tx1">
                  <a:lumMod val="95000"/>
                  <a:lumOff val="5000"/>
                </a:schemeClr>
              </a:solidFill>
            </a:endParaRPr>
          </a:p>
        </p:txBody>
      </p:sp>
      <p:cxnSp>
        <p:nvCxnSpPr>
          <p:cNvPr id="525" name="Google Shape;525;p27"/>
          <p:cNvCxnSpPr/>
          <p:nvPr/>
        </p:nvCxnSpPr>
        <p:spPr>
          <a:xfrm rot="10800000" flipH="1">
            <a:off x="4511675" y="2936875"/>
            <a:ext cx="3687762" cy="9525"/>
          </a:xfrm>
          <a:prstGeom prst="straightConnector1">
            <a:avLst/>
          </a:prstGeom>
          <a:noFill/>
          <a:ln w="38100" cap="flat" cmpd="sng">
            <a:solidFill>
              <a:srgbClr val="4A7EBB"/>
            </a:solidFill>
            <a:prstDash val="solid"/>
            <a:miter lim="800000"/>
            <a:headEnd type="none" w="med" len="med"/>
            <a:tailEnd type="none" w="med" len="med"/>
          </a:ln>
        </p:spPr>
      </p:cxnSp>
      <p:sp>
        <p:nvSpPr>
          <p:cNvPr id="526" name="Google Shape;526;p27"/>
          <p:cNvSpPr txBox="1"/>
          <p:nvPr/>
        </p:nvSpPr>
        <p:spPr>
          <a:xfrm>
            <a:off x="5938837" y="3149600"/>
            <a:ext cx="833437"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Times New Roman"/>
              <a:buNone/>
            </a:pPr>
            <a:r>
              <a:rPr lang="en-US" sz="2400" b="1" i="0" u="none">
                <a:solidFill>
                  <a:srgbClr val="000000"/>
                </a:solidFill>
                <a:latin typeface="Times New Roman"/>
                <a:ea typeface="Times New Roman"/>
                <a:cs typeface="Times New Roman"/>
                <a:sym typeface="Times New Roman"/>
              </a:rPr>
              <a:t>HẾT</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4" descr="Mùa sen Đồng Tháp có gì khác biệt?"/>
          <p:cNvPicPr preferRelativeResize="0"/>
          <p:nvPr/>
        </p:nvPicPr>
        <p:blipFill rotWithShape="1">
          <a:blip r:embed="rId3">
            <a:alphaModFix/>
          </a:blip>
          <a:srcRect/>
          <a:stretch/>
        </p:blipFill>
        <p:spPr>
          <a:xfrm>
            <a:off x="0" y="-34925"/>
            <a:ext cx="12192000" cy="6892925"/>
          </a:xfrm>
          <a:prstGeom prst="rect">
            <a:avLst/>
          </a:prstGeom>
          <a:noFill/>
          <a:ln>
            <a:noFill/>
          </a:ln>
        </p:spPr>
      </p:pic>
      <p:sp>
        <p:nvSpPr>
          <p:cNvPr id="278" name="Google Shape;278;p4"/>
          <p:cNvSpPr txBox="1"/>
          <p:nvPr/>
        </p:nvSpPr>
        <p:spPr>
          <a:xfrm>
            <a:off x="1981200" y="152400"/>
            <a:ext cx="7772400" cy="92328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7200"/>
              <a:buFont typeface="Times New Roman"/>
              <a:buNone/>
            </a:pPr>
            <a:r>
              <a:rPr lang="en-US" sz="5400" b="1" i="0" u="none" smtClean="0">
                <a:solidFill>
                  <a:srgbClr val="0070C0"/>
                </a:solidFill>
                <a:latin typeface="Times New Roman"/>
                <a:ea typeface="Times New Roman"/>
                <a:cs typeface="Times New Roman"/>
                <a:sym typeface="Times New Roman"/>
              </a:rPr>
              <a:t>KỂ CHUYỆN BÁC HỒ</a:t>
            </a:r>
            <a:endParaRPr sz="5400">
              <a:solidFill>
                <a:srgbClr val="0070C0"/>
              </a:solidFill>
            </a:endParaRPr>
          </a:p>
        </p:txBody>
      </p:sp>
      <p:sp>
        <p:nvSpPr>
          <p:cNvPr id="280" name="Google Shape;280;p4"/>
          <p:cNvSpPr txBox="1"/>
          <p:nvPr/>
        </p:nvSpPr>
        <p:spPr>
          <a:xfrm>
            <a:off x="8253412" y="231775"/>
            <a:ext cx="184150"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a:solidFill>
                <a:srgbClr val="000000"/>
              </a:solidFill>
              <a:latin typeface="Arial"/>
              <a:ea typeface="Arial"/>
              <a:cs typeface="Arial"/>
              <a:sym typeface="Arial"/>
            </a:endParaRPr>
          </a:p>
        </p:txBody>
      </p:sp>
      <p:sp>
        <p:nvSpPr>
          <p:cNvPr id="6" name="TextBox 5"/>
          <p:cNvSpPr txBox="1"/>
          <p:nvPr/>
        </p:nvSpPr>
        <p:spPr>
          <a:xfrm>
            <a:off x="762000" y="1447800"/>
            <a:ext cx="8382000" cy="1569660"/>
          </a:xfrm>
          <a:prstGeom prst="rect">
            <a:avLst/>
          </a:prstGeom>
          <a:noFill/>
        </p:spPr>
        <p:txBody>
          <a:bodyPr wrap="square" rtlCol="0">
            <a:spAutoFit/>
          </a:bodyPr>
          <a:lstStyle/>
          <a:p>
            <a:r>
              <a:rPr lang="vi-VN" sz="4800" b="1" smtClean="0"/>
              <a:t>Hãy kể một câu chuyện </a:t>
            </a:r>
            <a:r>
              <a:rPr lang="en-US" sz="4800" b="1" smtClean="0"/>
              <a:t>ngắn </a:t>
            </a:r>
            <a:r>
              <a:rPr lang="vi-VN" sz="4800" b="1" smtClean="0"/>
              <a:t>mà em biết về Bác Hồ.</a:t>
            </a:r>
            <a:endParaRPr lang="en-US" sz="4800" b="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5" descr="Phông nền bác Hồ - Hồ Chí Minh vector 14 ~ MrPixelVn - Chia sẻ Đồ ..."/>
          <p:cNvPicPr preferRelativeResize="0"/>
          <p:nvPr/>
        </p:nvPicPr>
        <p:blipFill rotWithShape="1">
          <a:blip r:embed="rId3">
            <a:alphaModFix/>
          </a:blip>
          <a:srcRect/>
          <a:stretch/>
        </p:blipFill>
        <p:spPr>
          <a:xfrm>
            <a:off x="127321" y="162046"/>
            <a:ext cx="11945073" cy="6565765"/>
          </a:xfrm>
          <a:prstGeom prst="rect">
            <a:avLst/>
          </a:prstGeom>
          <a:noFill/>
          <a:ln w="88900" cap="sq" cmpd="thickThin">
            <a:solidFill>
              <a:srgbClr val="000000"/>
            </a:solidFill>
            <a:prstDash val="solid"/>
            <a:miter lim="800000"/>
            <a:headEnd type="none" w="sm" len="sm"/>
            <a:tailEnd type="none" w="sm" len="sm"/>
          </a:ln>
        </p:spPr>
      </p:pic>
      <p:sp>
        <p:nvSpPr>
          <p:cNvPr id="286" name="Google Shape;286;p5"/>
          <p:cNvSpPr txBox="1"/>
          <p:nvPr/>
        </p:nvSpPr>
        <p:spPr>
          <a:xfrm>
            <a:off x="533401" y="1246187"/>
            <a:ext cx="11303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6000"/>
              <a:buFont typeface="Times New Roman"/>
              <a:buNone/>
            </a:pPr>
            <a:r>
              <a:rPr lang="en-US" sz="5400" b="1" i="0" u="none">
                <a:solidFill>
                  <a:srgbClr val="002060"/>
                </a:solidFill>
                <a:latin typeface="Times New Roman"/>
                <a:ea typeface="Times New Roman"/>
                <a:cs typeface="Times New Roman"/>
                <a:sym typeface="Times New Roman"/>
              </a:rPr>
              <a:t>THI TÌM HIỂU </a:t>
            </a:r>
            <a:r>
              <a:rPr lang="vi-VN" sz="5400" b="1" smtClean="0">
                <a:solidFill>
                  <a:srgbClr val="002060"/>
                </a:solidFill>
                <a:latin typeface="Times New Roman"/>
                <a:ea typeface="Times New Roman"/>
                <a:cs typeface="Times New Roman"/>
                <a:sym typeface="Times New Roman"/>
              </a:rPr>
              <a:t>VỀ </a:t>
            </a:r>
            <a:r>
              <a:rPr lang="en-US" sz="5400" b="1" i="0" u="none" smtClean="0">
                <a:solidFill>
                  <a:srgbClr val="002060"/>
                </a:solidFill>
                <a:latin typeface="Times New Roman"/>
                <a:ea typeface="Times New Roman"/>
                <a:cs typeface="Times New Roman"/>
                <a:sym typeface="Times New Roman"/>
              </a:rPr>
              <a:t>TẤM </a:t>
            </a:r>
            <a:r>
              <a:rPr lang="en-US" sz="5400" b="1" i="0" u="none">
                <a:solidFill>
                  <a:srgbClr val="002060"/>
                </a:solidFill>
                <a:latin typeface="Times New Roman"/>
                <a:ea typeface="Times New Roman"/>
                <a:cs typeface="Times New Roman"/>
                <a:sym typeface="Times New Roman"/>
              </a:rPr>
              <a:t>GƯƠNG</a:t>
            </a:r>
            <a:endParaRPr sz="5400"/>
          </a:p>
        </p:txBody>
      </p:sp>
      <p:sp>
        <p:nvSpPr>
          <p:cNvPr id="287" name="Google Shape;287;p5"/>
          <p:cNvSpPr txBox="1"/>
          <p:nvPr/>
        </p:nvSpPr>
        <p:spPr>
          <a:xfrm>
            <a:off x="1119187" y="2844800"/>
            <a:ext cx="11225213"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7200"/>
              <a:buFont typeface="Arial"/>
              <a:buNone/>
            </a:pPr>
            <a:r>
              <a:rPr lang="en-US" sz="7200" b="1" i="0" u="none">
                <a:solidFill>
                  <a:srgbClr val="C00000"/>
                </a:solidFill>
                <a:latin typeface="Arial"/>
                <a:ea typeface="Arial"/>
                <a:cs typeface="Arial"/>
                <a:sym typeface="Arial"/>
              </a:rPr>
              <a:t>CHỦ TỊCH HỒ CHÍ MINH </a:t>
            </a:r>
            <a:endParaRPr>
              <a:solidFill>
                <a:srgbClr val="C00000"/>
              </a:solidFill>
            </a:endParaRPr>
          </a:p>
        </p:txBody>
      </p:sp>
      <p:sp>
        <p:nvSpPr>
          <p:cNvPr id="288" name="Google Shape;288;p5"/>
          <p:cNvSpPr txBox="1"/>
          <p:nvPr/>
        </p:nvSpPr>
        <p:spPr>
          <a:xfrm>
            <a:off x="5970587" y="4748212"/>
            <a:ext cx="578008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3200"/>
              <a:buFont typeface="Times New Roman"/>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6" descr="Lotus Clipart Lotus Chinese - Hoa Sen Trang Trí Màu , Transparent ..."/>
          <p:cNvPicPr preferRelativeResize="0"/>
          <p:nvPr/>
        </p:nvPicPr>
        <p:blipFill rotWithShape="1">
          <a:blip r:embed="rId3">
            <a:alphaModFix/>
          </a:blip>
          <a:srcRect/>
          <a:stretch/>
        </p:blipFill>
        <p:spPr>
          <a:xfrm>
            <a:off x="4587875" y="1981200"/>
            <a:ext cx="7223125" cy="4876800"/>
          </a:xfrm>
          <a:prstGeom prst="rect">
            <a:avLst/>
          </a:prstGeom>
          <a:noFill/>
          <a:ln>
            <a:noFill/>
          </a:ln>
        </p:spPr>
      </p:pic>
      <p:sp>
        <p:nvSpPr>
          <p:cNvPr id="294" name="Google Shape;294;p6"/>
          <p:cNvSpPr txBox="1"/>
          <p:nvPr/>
        </p:nvSpPr>
        <p:spPr>
          <a:xfrm>
            <a:off x="258762" y="265112"/>
            <a:ext cx="12206287" cy="24313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400"/>
              <a:buFont typeface="Arial"/>
              <a:buNone/>
            </a:pPr>
            <a:r>
              <a:rPr lang="en-US" sz="4400" b="1" i="0" u="none">
                <a:solidFill>
                  <a:srgbClr val="002060"/>
                </a:solidFill>
                <a:latin typeface="Arial"/>
                <a:ea typeface="Arial"/>
                <a:cs typeface="Arial"/>
                <a:sym typeface="Arial"/>
              </a:rPr>
              <a:t>Câu 1: </a:t>
            </a:r>
            <a:endParaRPr b="1"/>
          </a:p>
          <a:p>
            <a:pPr marL="0" marR="0" lvl="0" indent="0" algn="l" rtl="0">
              <a:lnSpc>
                <a:spcPct val="100000"/>
              </a:lnSpc>
              <a:spcBef>
                <a:spcPts val="0"/>
              </a:spcBef>
              <a:spcAft>
                <a:spcPts val="0"/>
              </a:spcAft>
              <a:buClr>
                <a:srgbClr val="002060"/>
              </a:buClr>
              <a:buSzPts val="5400"/>
              <a:buFont typeface="Arial"/>
              <a:buNone/>
            </a:pPr>
            <a:r>
              <a:rPr lang="en-US" sz="5400" b="1" i="0" u="none" smtClean="0">
                <a:solidFill>
                  <a:srgbClr val="002060"/>
                </a:solidFill>
                <a:latin typeface="Arial"/>
                <a:ea typeface="Arial"/>
                <a:cs typeface="Arial"/>
                <a:sym typeface="Arial"/>
              </a:rPr>
              <a:t>     Bác </a:t>
            </a:r>
            <a:r>
              <a:rPr lang="en-US" sz="5400" b="1" i="0" u="none">
                <a:solidFill>
                  <a:srgbClr val="002060"/>
                </a:solidFill>
                <a:latin typeface="Arial"/>
                <a:ea typeface="Arial"/>
                <a:cs typeface="Arial"/>
                <a:sym typeface="Arial"/>
              </a:rPr>
              <a:t>ra đi tìm đường cứu nước vào ngày tháng năm nào?</a:t>
            </a:r>
            <a:endParaRPr b="1"/>
          </a:p>
        </p:txBody>
      </p:sp>
      <p:sp>
        <p:nvSpPr>
          <p:cNvPr id="295" name="Google Shape;295;p6"/>
          <p:cNvSpPr txBox="1"/>
          <p:nvPr/>
        </p:nvSpPr>
        <p:spPr>
          <a:xfrm>
            <a:off x="1143000" y="3048000"/>
            <a:ext cx="8370888"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800"/>
              <a:buFont typeface="Arial"/>
              <a:buNone/>
            </a:pPr>
            <a:r>
              <a:rPr lang="en-US" sz="5400" b="1" i="0" u="none">
                <a:solidFill>
                  <a:srgbClr val="FF0000"/>
                </a:solidFill>
                <a:latin typeface="Arial"/>
                <a:ea typeface="Arial"/>
                <a:cs typeface="Arial"/>
                <a:sym typeface="Arial"/>
              </a:rPr>
              <a:t>Đáp án: 05 – 06- 1911</a:t>
            </a:r>
            <a:endParaRPr sz="5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diamond(in)">
                                      <p:cBhvr>
                                        <p:cTn id="7" dur="1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7" descr="Tải file Đồ họa miễn phí: Hoa sen file PSD"/>
          <p:cNvPicPr preferRelativeResize="0"/>
          <p:nvPr/>
        </p:nvPicPr>
        <p:blipFill rotWithShape="1">
          <a:blip r:embed="rId3">
            <a:alphaModFix/>
          </a:blip>
          <a:srcRect/>
          <a:stretch/>
        </p:blipFill>
        <p:spPr>
          <a:xfrm>
            <a:off x="0" y="2438400"/>
            <a:ext cx="12192000" cy="4419599"/>
          </a:xfrm>
          <a:prstGeom prst="rect">
            <a:avLst/>
          </a:prstGeom>
          <a:noFill/>
          <a:ln>
            <a:noFill/>
          </a:ln>
        </p:spPr>
      </p:pic>
      <p:sp>
        <p:nvSpPr>
          <p:cNvPr id="301" name="Google Shape;301;p7"/>
          <p:cNvSpPr txBox="1"/>
          <p:nvPr/>
        </p:nvSpPr>
        <p:spPr>
          <a:xfrm>
            <a:off x="212725" y="87312"/>
            <a:ext cx="11666537"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800"/>
              <a:buFont typeface="Arial"/>
              <a:buNone/>
            </a:pPr>
            <a:r>
              <a:rPr lang="en-US" sz="4800" b="1" i="0" u="none">
                <a:solidFill>
                  <a:srgbClr val="002060"/>
                </a:solidFill>
                <a:latin typeface="Arial"/>
                <a:ea typeface="Arial"/>
                <a:cs typeface="Arial"/>
                <a:sym typeface="Arial"/>
              </a:rPr>
              <a:t>Câu 2: </a:t>
            </a:r>
            <a:endParaRPr b="1"/>
          </a:p>
          <a:p>
            <a:pPr marL="0" marR="0" lvl="0" indent="0" algn="l" rtl="0">
              <a:lnSpc>
                <a:spcPct val="100000"/>
              </a:lnSpc>
              <a:spcBef>
                <a:spcPts val="0"/>
              </a:spcBef>
              <a:spcAft>
                <a:spcPts val="0"/>
              </a:spcAft>
              <a:buClr>
                <a:srgbClr val="002060"/>
              </a:buClr>
              <a:buSzPts val="5400"/>
              <a:buFont typeface="Arial"/>
              <a:buNone/>
            </a:pPr>
            <a:r>
              <a:rPr lang="en-US" sz="5400" b="1" i="0" u="none">
                <a:solidFill>
                  <a:srgbClr val="002060"/>
                </a:solidFill>
                <a:latin typeface="Arial"/>
                <a:ea typeface="Arial"/>
                <a:cs typeface="Arial"/>
                <a:sym typeface="Arial"/>
              </a:rPr>
              <a:t>      </a:t>
            </a:r>
            <a:r>
              <a:rPr lang="en-US" sz="6000" b="1" i="0" u="none">
                <a:solidFill>
                  <a:srgbClr val="002060"/>
                </a:solidFill>
                <a:latin typeface="Arial"/>
                <a:ea typeface="Arial"/>
                <a:cs typeface="Arial"/>
                <a:sym typeface="Arial"/>
              </a:rPr>
              <a:t>Trong thời gian ở Pháp, Bác đã làm nghề gì?</a:t>
            </a:r>
            <a:endParaRPr b="1"/>
          </a:p>
        </p:txBody>
      </p:sp>
      <p:sp>
        <p:nvSpPr>
          <p:cNvPr id="302" name="Google Shape;302;p7"/>
          <p:cNvSpPr txBox="1"/>
          <p:nvPr/>
        </p:nvSpPr>
        <p:spPr>
          <a:xfrm>
            <a:off x="4419600" y="2895600"/>
            <a:ext cx="7504112" cy="10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6000"/>
              <a:buFont typeface="Arial"/>
              <a:buNone/>
            </a:pPr>
            <a:r>
              <a:rPr lang="en-US" sz="6000" b="1" i="0" u="none">
                <a:solidFill>
                  <a:srgbClr val="FF0000"/>
                </a:solidFill>
                <a:latin typeface="Arial"/>
                <a:ea typeface="Arial"/>
                <a:cs typeface="Arial"/>
                <a:sym typeface="Arial"/>
              </a:rPr>
              <a:t>Đáp án: Phụ bếp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slide(fromBottom)">
                                      <p:cBhvr>
                                        <p:cTn id="7" dur="5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8" descr="Pond Vector Lotus - Hoa Sen Không Nền , Free Transparent Clipart ..."/>
          <p:cNvPicPr preferRelativeResize="0"/>
          <p:nvPr/>
        </p:nvPicPr>
        <p:blipFill rotWithShape="1">
          <a:blip r:embed="rId3">
            <a:alphaModFix/>
          </a:blip>
          <a:srcRect b="8963"/>
          <a:stretch/>
        </p:blipFill>
        <p:spPr>
          <a:xfrm>
            <a:off x="0" y="2667000"/>
            <a:ext cx="12192000" cy="4190999"/>
          </a:xfrm>
          <a:prstGeom prst="rect">
            <a:avLst/>
          </a:prstGeom>
          <a:noFill/>
          <a:ln>
            <a:noFill/>
          </a:ln>
        </p:spPr>
      </p:pic>
      <p:sp>
        <p:nvSpPr>
          <p:cNvPr id="308" name="Google Shape;308;p8"/>
          <p:cNvSpPr txBox="1"/>
          <p:nvPr/>
        </p:nvSpPr>
        <p:spPr>
          <a:xfrm>
            <a:off x="212725" y="87312"/>
            <a:ext cx="11614150" cy="2678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800"/>
              <a:buFont typeface="Arial"/>
              <a:buNone/>
            </a:pPr>
            <a:r>
              <a:rPr lang="en-US" sz="4800" b="1" i="0" u="none">
                <a:solidFill>
                  <a:srgbClr val="002060"/>
                </a:solidFill>
                <a:latin typeface="Arial"/>
                <a:ea typeface="Arial"/>
                <a:cs typeface="Arial"/>
                <a:sym typeface="Arial"/>
              </a:rPr>
              <a:t>Câu 3: </a:t>
            </a:r>
            <a:endParaRPr b="1"/>
          </a:p>
          <a:p>
            <a:pPr marL="0" marR="0" lvl="0" indent="0" algn="ctr" rtl="0">
              <a:lnSpc>
                <a:spcPct val="100000"/>
              </a:lnSpc>
              <a:spcBef>
                <a:spcPts val="0"/>
              </a:spcBef>
              <a:spcAft>
                <a:spcPts val="0"/>
              </a:spcAft>
              <a:buClr>
                <a:srgbClr val="002060"/>
              </a:buClr>
              <a:buSzPts val="6000"/>
              <a:buFont typeface="Arial"/>
              <a:buNone/>
            </a:pPr>
            <a:r>
              <a:rPr lang="en-US" sz="6000" b="1" i="0" u="none">
                <a:solidFill>
                  <a:srgbClr val="002060"/>
                </a:solidFill>
                <a:latin typeface="Arial"/>
                <a:ea typeface="Arial"/>
                <a:cs typeface="Arial"/>
                <a:sym typeface="Arial"/>
              </a:rPr>
              <a:t>Tính cả tiếng mẹ đẻ, Bác nói được bao nhiêu ngôn ngữ?</a:t>
            </a:r>
            <a:endParaRPr b="1"/>
          </a:p>
        </p:txBody>
      </p:sp>
      <p:sp>
        <p:nvSpPr>
          <p:cNvPr id="309" name="Google Shape;309;p8"/>
          <p:cNvSpPr txBox="1"/>
          <p:nvPr/>
        </p:nvSpPr>
        <p:spPr>
          <a:xfrm>
            <a:off x="7467600" y="2819400"/>
            <a:ext cx="4283076" cy="10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6000"/>
              <a:buFont typeface="Arial"/>
              <a:buNone/>
            </a:pPr>
            <a:r>
              <a:rPr lang="en-US" sz="6000" b="1" i="0" u="none">
                <a:solidFill>
                  <a:srgbClr val="FF0000"/>
                </a:solidFill>
                <a:latin typeface="Arial"/>
                <a:ea typeface="Arial"/>
                <a:cs typeface="Arial"/>
                <a:sym typeface="Arial"/>
              </a:rPr>
              <a:t>Đáp án: 30</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9"/>
                                        </p:tgtEl>
                                        <p:attrNameLst>
                                          <p:attrName>style.visibility</p:attrName>
                                        </p:attrNameLst>
                                      </p:cBhvr>
                                      <p:to>
                                        <p:strVal val="visible"/>
                                      </p:to>
                                    </p:set>
                                    <p:anim calcmode="lin" valueType="num">
                                      <p:cBhvr additive="base">
                                        <p:cTn id="7" dur="500" fill="hold"/>
                                        <p:tgtEl>
                                          <p:spTgt spid="309"/>
                                        </p:tgtEl>
                                        <p:attrNameLst>
                                          <p:attrName>ppt_x</p:attrName>
                                        </p:attrNameLst>
                                      </p:cBhvr>
                                      <p:tavLst>
                                        <p:tav tm="0">
                                          <p:val>
                                            <p:strVal val="#ppt_x"/>
                                          </p:val>
                                        </p:tav>
                                        <p:tav tm="100000">
                                          <p:val>
                                            <p:strVal val="#ppt_x"/>
                                          </p:val>
                                        </p:tav>
                                      </p:tavLst>
                                    </p:anim>
                                    <p:anim calcmode="lin" valueType="num">
                                      <p:cBhvr additive="base">
                                        <p:cTn id="8" dur="500" fill="hold"/>
                                        <p:tgtEl>
                                          <p:spTgt spid="3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9" descr="Tranh vẽ hoa sen 2"/>
          <p:cNvPicPr preferRelativeResize="0"/>
          <p:nvPr/>
        </p:nvPicPr>
        <p:blipFill rotWithShape="1">
          <a:blip r:embed="rId3">
            <a:alphaModFix/>
          </a:blip>
          <a:srcRect/>
          <a:stretch/>
        </p:blipFill>
        <p:spPr>
          <a:xfrm>
            <a:off x="0" y="1447800"/>
            <a:ext cx="4953000" cy="5410200"/>
          </a:xfrm>
          <a:prstGeom prst="rect">
            <a:avLst/>
          </a:prstGeom>
          <a:noFill/>
          <a:ln>
            <a:noFill/>
          </a:ln>
        </p:spPr>
      </p:pic>
      <p:sp>
        <p:nvSpPr>
          <p:cNvPr id="315" name="Google Shape;315;p9"/>
          <p:cNvSpPr txBox="1"/>
          <p:nvPr/>
        </p:nvSpPr>
        <p:spPr>
          <a:xfrm>
            <a:off x="350837" y="87312"/>
            <a:ext cx="11612562" cy="32623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400"/>
              <a:buFont typeface="Arial"/>
              <a:buNone/>
            </a:pPr>
            <a:r>
              <a:rPr lang="en-US" sz="4400" b="1" i="0" u="none">
                <a:solidFill>
                  <a:srgbClr val="002060"/>
                </a:solidFill>
                <a:latin typeface="Arial"/>
                <a:ea typeface="Arial"/>
                <a:cs typeface="Arial"/>
                <a:sym typeface="Arial"/>
              </a:rPr>
              <a:t>Câu 4: </a:t>
            </a:r>
            <a:endParaRPr b="1"/>
          </a:p>
          <a:p>
            <a:pPr marL="0" marR="0" lvl="0" indent="0" algn="ctr" rtl="0">
              <a:lnSpc>
                <a:spcPct val="100000"/>
              </a:lnSpc>
              <a:spcBef>
                <a:spcPts val="0"/>
              </a:spcBef>
              <a:spcAft>
                <a:spcPts val="0"/>
              </a:spcAft>
              <a:buClr>
                <a:srgbClr val="002060"/>
              </a:buClr>
              <a:buSzPts val="5400"/>
              <a:buFont typeface="Arial"/>
              <a:buNone/>
            </a:pPr>
            <a:r>
              <a:rPr lang="en-US" sz="5400" b="1" i="0" u="none">
                <a:solidFill>
                  <a:srgbClr val="002060"/>
                </a:solidFill>
                <a:latin typeface="Arial"/>
                <a:ea typeface="Arial"/>
                <a:cs typeface="Arial"/>
                <a:sym typeface="Arial"/>
              </a:rPr>
              <a:t>Kể tên văn bản – tác giả trong chương trình Ngữ văn 7 viết về một phẩm chất tốt đẹp của Bác?</a:t>
            </a:r>
            <a:endParaRPr b="1"/>
          </a:p>
        </p:txBody>
      </p:sp>
      <p:sp>
        <p:nvSpPr>
          <p:cNvPr id="316" name="Google Shape;316;p9"/>
          <p:cNvSpPr txBox="1"/>
          <p:nvPr/>
        </p:nvSpPr>
        <p:spPr>
          <a:xfrm>
            <a:off x="3200400" y="3435350"/>
            <a:ext cx="8763001" cy="258528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400"/>
              <a:buFont typeface="Arial"/>
              <a:buNone/>
            </a:pPr>
            <a:r>
              <a:rPr lang="en-US" sz="5400" b="1" i="0" u="none">
                <a:solidFill>
                  <a:srgbClr val="FF0000"/>
                </a:solidFill>
                <a:latin typeface="Arial"/>
                <a:ea typeface="Arial"/>
                <a:cs typeface="Arial"/>
                <a:sym typeface="Arial"/>
              </a:rPr>
              <a:t>Đáp án: </a:t>
            </a:r>
            <a:r>
              <a:rPr lang="en-US" sz="5400" b="1" i="1" u="none">
                <a:solidFill>
                  <a:srgbClr val="FF0000"/>
                </a:solidFill>
                <a:latin typeface="Arial"/>
                <a:ea typeface="Arial"/>
                <a:cs typeface="Arial"/>
                <a:sym typeface="Arial"/>
              </a:rPr>
              <a:t>Đức tính giản dị của Bác Hồ</a:t>
            </a:r>
            <a:endParaRPr i="1"/>
          </a:p>
          <a:p>
            <a:pPr marL="0" marR="0" lvl="0" indent="0" algn="ctr" rtl="0">
              <a:lnSpc>
                <a:spcPct val="100000"/>
              </a:lnSpc>
              <a:spcBef>
                <a:spcPts val="0"/>
              </a:spcBef>
              <a:spcAft>
                <a:spcPts val="0"/>
              </a:spcAft>
              <a:buClr>
                <a:srgbClr val="FF0000"/>
              </a:buClr>
              <a:buSzPts val="5400"/>
              <a:buFont typeface="Arial"/>
              <a:buNone/>
            </a:pPr>
            <a:r>
              <a:rPr lang="en-US" sz="5400" b="1" i="0" u="none">
                <a:solidFill>
                  <a:srgbClr val="FF0000"/>
                </a:solidFill>
                <a:latin typeface="Arial"/>
                <a:ea typeface="Arial"/>
                <a:cs typeface="Arial"/>
                <a:sym typeface="Arial"/>
              </a:rPr>
              <a:t>- Phạm Văn Đồng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wedge">
                                      <p:cBhvr>
                                        <p:cTn id="7" dur="1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10" descr="NGÂY NGẤT HƯƠNG TRỜI (14/03/2013 07:52:22)"/>
          <p:cNvPicPr preferRelativeResize="0"/>
          <p:nvPr/>
        </p:nvPicPr>
        <p:blipFill rotWithShape="1">
          <a:blip r:embed="rId3">
            <a:alphaModFix/>
          </a:blip>
          <a:srcRect/>
          <a:stretch/>
        </p:blipFill>
        <p:spPr>
          <a:xfrm>
            <a:off x="8534400" y="1066800"/>
            <a:ext cx="3657600" cy="5710237"/>
          </a:xfrm>
          <a:prstGeom prst="rect">
            <a:avLst/>
          </a:prstGeom>
          <a:noFill/>
          <a:ln>
            <a:noFill/>
          </a:ln>
        </p:spPr>
      </p:pic>
      <p:sp>
        <p:nvSpPr>
          <p:cNvPr id="322" name="Google Shape;322;p10"/>
          <p:cNvSpPr txBox="1"/>
          <p:nvPr/>
        </p:nvSpPr>
        <p:spPr>
          <a:xfrm>
            <a:off x="457199" y="708025"/>
            <a:ext cx="9388475"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5400"/>
              <a:buFont typeface="Arial"/>
              <a:buNone/>
            </a:pPr>
            <a:r>
              <a:rPr lang="en-US" sz="5400" b="1" i="0" u="none">
                <a:solidFill>
                  <a:srgbClr val="002060"/>
                </a:solidFill>
                <a:latin typeface="Arial"/>
                <a:ea typeface="Arial"/>
                <a:cs typeface="Arial"/>
                <a:sym typeface="Arial"/>
              </a:rPr>
              <a:t>Câu 5: Văn bản “</a:t>
            </a:r>
            <a:r>
              <a:rPr lang="en-US" sz="5400" b="1" i="1" u="none" smtClean="0">
                <a:solidFill>
                  <a:srgbClr val="002060"/>
                </a:solidFill>
                <a:latin typeface="Arial"/>
                <a:ea typeface="Arial"/>
                <a:cs typeface="Arial"/>
                <a:sym typeface="Arial"/>
              </a:rPr>
              <a:t>Thuế </a:t>
            </a:r>
            <a:r>
              <a:rPr lang="en-US" sz="5400" b="1" i="1" u="none">
                <a:solidFill>
                  <a:srgbClr val="002060"/>
                </a:solidFill>
                <a:latin typeface="Arial"/>
                <a:ea typeface="Arial"/>
                <a:cs typeface="Arial"/>
                <a:sym typeface="Arial"/>
              </a:rPr>
              <a:t>máu</a:t>
            </a:r>
            <a:r>
              <a:rPr lang="en-US" sz="5400" b="1" i="0" u="none">
                <a:solidFill>
                  <a:srgbClr val="002060"/>
                </a:solidFill>
                <a:latin typeface="Arial"/>
                <a:ea typeface="Arial"/>
                <a:cs typeface="Arial"/>
                <a:sym typeface="Arial"/>
              </a:rPr>
              <a:t>” trích “</a:t>
            </a:r>
            <a:r>
              <a:rPr lang="en-US" sz="5400" b="1" i="1" u="none">
                <a:solidFill>
                  <a:srgbClr val="002060"/>
                </a:solidFill>
                <a:latin typeface="Arial"/>
                <a:ea typeface="Arial"/>
                <a:cs typeface="Arial"/>
                <a:sym typeface="Arial"/>
              </a:rPr>
              <a:t>Bản án chế độ thực dân Pháp</a:t>
            </a:r>
            <a:r>
              <a:rPr lang="en-US" sz="5400" b="1" i="0" u="none">
                <a:solidFill>
                  <a:srgbClr val="002060"/>
                </a:solidFill>
                <a:latin typeface="Arial"/>
                <a:ea typeface="Arial"/>
                <a:cs typeface="Arial"/>
                <a:sym typeface="Arial"/>
              </a:rPr>
              <a:t>” được Bác viết bằng ngôn ngữ nào?</a:t>
            </a:r>
            <a:endParaRPr b="1"/>
          </a:p>
        </p:txBody>
      </p:sp>
      <p:sp>
        <p:nvSpPr>
          <p:cNvPr id="323" name="Google Shape;323;p10"/>
          <p:cNvSpPr txBox="1"/>
          <p:nvPr/>
        </p:nvSpPr>
        <p:spPr>
          <a:xfrm>
            <a:off x="228600" y="4419600"/>
            <a:ext cx="8686799"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6600"/>
              <a:buFont typeface="Arial"/>
              <a:buNone/>
            </a:pPr>
            <a:r>
              <a:rPr lang="en-US" sz="6600" b="1" i="0" u="none">
                <a:solidFill>
                  <a:srgbClr val="FF0000"/>
                </a:solidFill>
                <a:latin typeface="Arial"/>
                <a:ea typeface="Arial"/>
                <a:cs typeface="Arial"/>
                <a:sym typeface="Arial"/>
              </a:rPr>
              <a:t>Đáp án: Tiếng Pháp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wedge">
                                      <p:cBhvr>
                                        <p:cTn id="7" dur="10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1538</Words>
  <PresentationFormat>Custom</PresentationFormat>
  <Paragraphs>162</Paragraphs>
  <Slides>27</Slides>
  <Notes>26</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Default Design</vt:lpstr>
      <vt:lpstr>Office Theme</vt:lpstr>
      <vt:lpstr>Slide 1</vt:lpstr>
      <vt:lpstr>Slide 2</vt:lpstr>
      <vt:lpstr>Slide 3</vt:lpstr>
      <vt:lpstr>Slide 4</vt:lpstr>
      <vt:lpstr>Slide 5</vt:lpstr>
      <vt:lpstr>Slide 6</vt:lpstr>
      <vt:lpstr>Slide 7</vt:lpstr>
      <vt:lpstr>Slide 8</vt:lpstr>
      <vt:lpstr>Slide 9</vt:lpstr>
      <vt:lpstr>Slide 10</vt:lpstr>
      <vt:lpstr>    - Đọc – hiểu văn bản nhật dụng. - Vận dụng các biện pháp nghệ thuật trong việc viết văn bản về một vấn đề thuộc lĩnh vực văn hóa, lối sống. </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Orians, A.J.</dc:creator>
  <cp:lastModifiedBy>Admin</cp:lastModifiedBy>
  <cp:revision>57</cp:revision>
  <dcterms:modified xsi:type="dcterms:W3CDTF">2021-09-03T12:06:01Z</dcterms:modified>
</cp:coreProperties>
</file>